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4" r:id="rId6"/>
    <p:sldId id="259" r:id="rId7"/>
    <p:sldId id="261" r:id="rId8"/>
    <p:sldId id="265" r:id="rId9"/>
    <p:sldId id="260" r:id="rId10"/>
    <p:sldId id="266" r:id="rId11"/>
    <p:sldId id="283" r:id="rId12"/>
    <p:sldId id="267" r:id="rId13"/>
    <p:sldId id="278" r:id="rId14"/>
    <p:sldId id="279" r:id="rId15"/>
    <p:sldId id="280" r:id="rId16"/>
    <p:sldId id="271" r:id="rId17"/>
    <p:sldId id="272" r:id="rId18"/>
    <p:sldId id="274" r:id="rId19"/>
    <p:sldId id="275" r:id="rId20"/>
    <p:sldId id="276" r:id="rId21"/>
    <p:sldId id="268" r:id="rId22"/>
    <p:sldId id="277" r:id="rId23"/>
    <p:sldId id="285" r:id="rId24"/>
    <p:sldId id="286" r:id="rId25"/>
    <p:sldId id="284" r:id="rId26"/>
    <p:sldId id="281" r:id="rId27"/>
    <p:sldId id="282" r:id="rId28"/>
    <p:sldId id="26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8" autoAdjust="0"/>
    <p:restoredTop sz="94660"/>
  </p:normalViewPr>
  <p:slideViewPr>
    <p:cSldViewPr snapToGrid="0">
      <p:cViewPr varScale="1">
        <p:scale>
          <a:sx n="103" d="100"/>
          <a:sy n="103" d="100"/>
        </p:scale>
        <p:origin x="144"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0662C-FC6A-4D7D-A5F8-0991387B40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FA92E3-7BBD-4359-AB37-011795117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01CDED-21AB-4CBE-B628-590CA3D9966A}"/>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5" name="Footer Placeholder 4">
            <a:extLst>
              <a:ext uri="{FF2B5EF4-FFF2-40B4-BE49-F238E27FC236}">
                <a16:creationId xmlns:a16="http://schemas.microsoft.com/office/drawing/2014/main" id="{08DB59E7-E888-48F6-ABAE-BDEBDA15B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68CF1-26AE-405F-B69A-F5F07D1A1F9E}"/>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2461485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73CC-055B-411C-AB3B-3E5FF65DAE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998350-6F9A-414F-8112-E9AF707743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55286-591F-475B-ACC0-2FE4F9C8EC4B}"/>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5" name="Footer Placeholder 4">
            <a:extLst>
              <a:ext uri="{FF2B5EF4-FFF2-40B4-BE49-F238E27FC236}">
                <a16:creationId xmlns:a16="http://schemas.microsoft.com/office/drawing/2014/main" id="{286031CA-E829-49D5-93C9-C8C7CAD14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66739-62AF-46C0-8F1F-C6155737C1FD}"/>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4090202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09AED6-A867-4A45-A684-BDD075F762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D7FE07-4458-4CA5-9F73-8472436948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91FF7-B86D-44BC-AE2C-9768FDC3344E}"/>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5" name="Footer Placeholder 4">
            <a:extLst>
              <a:ext uri="{FF2B5EF4-FFF2-40B4-BE49-F238E27FC236}">
                <a16:creationId xmlns:a16="http://schemas.microsoft.com/office/drawing/2014/main" id="{63DF6252-03D8-48AE-9A4E-4F936BB3C9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BA4DF-676C-4123-AF60-9767A4C66F30}"/>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1430346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61D1-FF8A-4BCC-8047-0A8FAC856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F8142A-83BB-4F96-9A3B-C0174E4E2B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E2895-C5CE-4A2E-8F1A-4BF8A3BBEDF1}"/>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5" name="Footer Placeholder 4">
            <a:extLst>
              <a:ext uri="{FF2B5EF4-FFF2-40B4-BE49-F238E27FC236}">
                <a16:creationId xmlns:a16="http://schemas.microsoft.com/office/drawing/2014/main" id="{2FEDC04B-E53D-4B33-9195-B67501731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6D3E9-ABBD-453E-AFF2-1CC190BBD474}"/>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405294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8635B-3413-4C6C-98DB-6944A81AD0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ACF13F-88B2-4EBF-B866-20AFA1BC2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49EC8-8C8C-4B65-A0DB-97C609084508}"/>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5" name="Footer Placeholder 4">
            <a:extLst>
              <a:ext uri="{FF2B5EF4-FFF2-40B4-BE49-F238E27FC236}">
                <a16:creationId xmlns:a16="http://schemas.microsoft.com/office/drawing/2014/main" id="{F304A495-E4F3-4806-A60B-4408DCA3BC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3B97A-DD1B-428C-AA77-EB67A4981B5A}"/>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3104179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A328-3D04-46C0-8005-B774B204D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C623E6-7DD4-4526-A810-EB484906C8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E773CC-D992-48E4-8663-0E6416EB2D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A14759-CBC7-4455-804F-B1C2F5C950A1}"/>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6" name="Footer Placeholder 5">
            <a:extLst>
              <a:ext uri="{FF2B5EF4-FFF2-40B4-BE49-F238E27FC236}">
                <a16:creationId xmlns:a16="http://schemas.microsoft.com/office/drawing/2014/main" id="{1CD3DEA0-F1D3-45E2-B6A4-F01BA6A2A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57610-6DCE-4A67-BB2B-5FD7D4A7250A}"/>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156716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4D98-0107-478D-88EF-9DD435CBB6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7DB39E-62F8-4A5F-9D5B-7BBC80E501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A39934-82A0-40B1-931F-8106F71A5E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7EBFED-8141-4F1D-8833-80A633961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3D889F-CC40-447F-938B-16604AD686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57CC72-235C-4DC1-9FFE-C5423FE5A1B2}"/>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8" name="Footer Placeholder 7">
            <a:extLst>
              <a:ext uri="{FF2B5EF4-FFF2-40B4-BE49-F238E27FC236}">
                <a16:creationId xmlns:a16="http://schemas.microsoft.com/office/drawing/2014/main" id="{4997B386-E9D8-4A2C-B14B-34BF1F4EC0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1ADAE0-BD3A-44FB-A4B4-B597A130FAEE}"/>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3384244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2C40-C3E2-4D69-9B2F-E57539FDFD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51DD8D-E821-4272-B547-714AA801453B}"/>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4" name="Footer Placeholder 3">
            <a:extLst>
              <a:ext uri="{FF2B5EF4-FFF2-40B4-BE49-F238E27FC236}">
                <a16:creationId xmlns:a16="http://schemas.microsoft.com/office/drawing/2014/main" id="{0BCD74FA-5AA4-4296-9AAB-A869D4F85F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AC8016-E5F3-462E-BBD2-0C6E9DBFBD5F}"/>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3390535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3AF925-9883-473E-A0CB-904CC491C70F}"/>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3" name="Footer Placeholder 2">
            <a:extLst>
              <a:ext uri="{FF2B5EF4-FFF2-40B4-BE49-F238E27FC236}">
                <a16:creationId xmlns:a16="http://schemas.microsoft.com/office/drawing/2014/main" id="{6F9CD1DC-A681-46A7-A8A0-7219BD9F3B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4A2888-08A4-4BAE-AEA0-1AF8FE0C3720}"/>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394376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B948-4F23-478D-A0C0-179C11853A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22DA19-1D69-4825-ACA0-43C89A609C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191999-CC3F-45DB-B37F-3D318032D5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EF682D-D24F-47FB-95F3-36DCE92AC75D}"/>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6" name="Footer Placeholder 5">
            <a:extLst>
              <a:ext uri="{FF2B5EF4-FFF2-40B4-BE49-F238E27FC236}">
                <a16:creationId xmlns:a16="http://schemas.microsoft.com/office/drawing/2014/main" id="{AA467CDB-323C-4BC2-8503-7D8C143A86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56132F-BF40-4C43-BA7E-62C174C34652}"/>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3131076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319E-17A7-4F82-9A73-4E746CEC9E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F368C6-97CA-4ED3-96E1-DD91BBEF95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A445C8-D3B5-4B4A-8E87-E82561251B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B2D815-37A4-44B9-A245-407BA1056766}"/>
              </a:ext>
            </a:extLst>
          </p:cNvPr>
          <p:cNvSpPr>
            <a:spLocks noGrp="1"/>
          </p:cNvSpPr>
          <p:nvPr>
            <p:ph type="dt" sz="half" idx="10"/>
          </p:nvPr>
        </p:nvSpPr>
        <p:spPr/>
        <p:txBody>
          <a:bodyPr/>
          <a:lstStyle/>
          <a:p>
            <a:fld id="{2E2AAC25-8DE6-4449-ADB3-779E9367363B}" type="datetimeFigureOut">
              <a:rPr lang="en-US" smtClean="0"/>
              <a:t>4/29/2021</a:t>
            </a:fld>
            <a:endParaRPr lang="en-US"/>
          </a:p>
        </p:txBody>
      </p:sp>
      <p:sp>
        <p:nvSpPr>
          <p:cNvPr id="6" name="Footer Placeholder 5">
            <a:extLst>
              <a:ext uri="{FF2B5EF4-FFF2-40B4-BE49-F238E27FC236}">
                <a16:creationId xmlns:a16="http://schemas.microsoft.com/office/drawing/2014/main" id="{CFEBFA94-94E1-4169-BE70-90BD9A1C8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7607F-E198-4CA0-84DA-792AEDD19992}"/>
              </a:ext>
            </a:extLst>
          </p:cNvPr>
          <p:cNvSpPr>
            <a:spLocks noGrp="1"/>
          </p:cNvSpPr>
          <p:nvPr>
            <p:ph type="sldNum" sz="quarter" idx="12"/>
          </p:nvPr>
        </p:nvSpPr>
        <p:spPr/>
        <p:txBody>
          <a:bodyPr/>
          <a:lstStyle/>
          <a:p>
            <a:fld id="{C21FE86C-7A3E-48A2-B18E-D72EE3BB7DA5}" type="slidenum">
              <a:rPr lang="en-US" smtClean="0"/>
              <a:t>‹#›</a:t>
            </a:fld>
            <a:endParaRPr lang="en-US"/>
          </a:p>
        </p:txBody>
      </p:sp>
    </p:spTree>
    <p:extLst>
      <p:ext uri="{BB962C8B-B14F-4D97-AF65-F5344CB8AC3E}">
        <p14:creationId xmlns:p14="http://schemas.microsoft.com/office/powerpoint/2010/main" val="182906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37FF61-4D04-48AE-95F6-42B9B3BB64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D00C2C-10DA-4EE1-BC8D-4E0B1F81B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EA890-87DB-403A-88C6-4F6C6FA3FF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2AAC25-8DE6-4449-ADB3-779E9367363B}" type="datetimeFigureOut">
              <a:rPr lang="en-US" smtClean="0"/>
              <a:t>4/29/2021</a:t>
            </a:fld>
            <a:endParaRPr lang="en-US"/>
          </a:p>
        </p:txBody>
      </p:sp>
      <p:sp>
        <p:nvSpPr>
          <p:cNvPr id="5" name="Footer Placeholder 4">
            <a:extLst>
              <a:ext uri="{FF2B5EF4-FFF2-40B4-BE49-F238E27FC236}">
                <a16:creationId xmlns:a16="http://schemas.microsoft.com/office/drawing/2014/main" id="{9959204B-A5AE-4A14-96CA-EB36E3FF78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8DEAF7-7893-42C9-910D-EB82F9D8B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FE86C-7A3E-48A2-B18E-D72EE3BB7DA5}" type="slidenum">
              <a:rPr lang="en-US" smtClean="0"/>
              <a:t>‹#›</a:t>
            </a:fld>
            <a:endParaRPr lang="en-US"/>
          </a:p>
        </p:txBody>
      </p:sp>
    </p:spTree>
    <p:extLst>
      <p:ext uri="{BB962C8B-B14F-4D97-AF65-F5344CB8AC3E}">
        <p14:creationId xmlns:p14="http://schemas.microsoft.com/office/powerpoint/2010/main" val="749982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cmegroup.com/" TargetMode="External"/><Relationship Id="rId3" Type="http://schemas.openxmlformats.org/officeDocument/2006/relationships/image" Target="../media/image34.png"/><Relationship Id="rId7" Type="http://schemas.openxmlformats.org/officeDocument/2006/relationships/hyperlink" Target="https://www.okex.com/"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s://www.bakkt.com/" TargetMode="External"/><Relationship Id="rId5" Type="http://schemas.openxmlformats.org/officeDocument/2006/relationships/hyperlink" Target="https://www.ledgerx.com/options" TargetMode="External"/><Relationship Id="rId10" Type="http://schemas.openxmlformats.org/officeDocument/2006/relationships/hyperlink" Target="https://www.huobi.com/en-us/" TargetMode="External"/><Relationship Id="rId4" Type="http://schemas.openxmlformats.org/officeDocument/2006/relationships/hyperlink" Target="https://www.deribit.com/" TargetMode="External"/><Relationship Id="rId9" Type="http://schemas.openxmlformats.org/officeDocument/2006/relationships/hyperlink" Target="https://www.bit.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gulatory Oversight for Cryptocurrency? | Corporate Compliance Insights">
            <a:extLst>
              <a:ext uri="{FF2B5EF4-FFF2-40B4-BE49-F238E27FC236}">
                <a16:creationId xmlns:a16="http://schemas.microsoft.com/office/drawing/2014/main" id="{422A127A-1F5F-48EF-BC49-525A17B28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2" t="7253" r="2113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7217FB-BFAA-45B9-A067-2053E0CB997C}"/>
              </a:ext>
            </a:extLst>
          </p:cNvPr>
          <p:cNvSpPr>
            <a:spLocks noGrp="1"/>
          </p:cNvSpPr>
          <p:nvPr>
            <p:ph type="ctrTitle"/>
          </p:nvPr>
        </p:nvSpPr>
        <p:spPr>
          <a:xfrm>
            <a:off x="477981" y="1122363"/>
            <a:ext cx="4023360" cy="3204134"/>
          </a:xfrm>
        </p:spPr>
        <p:txBody>
          <a:bodyPr anchor="b">
            <a:normAutofit/>
          </a:bodyPr>
          <a:lstStyle/>
          <a:p>
            <a:pPr marL="0" marR="0" algn="l">
              <a:spcBef>
                <a:spcPts val="0"/>
              </a:spcBef>
              <a:spcAft>
                <a:spcPts val="800"/>
              </a:spcAft>
            </a:pPr>
            <a:r>
              <a:rPr lang="en-US" sz="2800" b="1" dirty="0">
                <a:effectLst/>
                <a:latin typeface="Consolas" panose="020B0609020204030204" pitchFamily="49" charset="0"/>
                <a:ea typeface="Calibri" panose="020F0502020204030204" pitchFamily="34" charset="0"/>
                <a:cs typeface="Cordia New" panose="020B0304020202020204" pitchFamily="34" charset="-34"/>
              </a:rPr>
              <a:t>Bitcoin/Ethereum are their role in diversified portfolio. Application with crypto-derivative market.</a:t>
            </a:r>
            <a:endParaRPr lang="en-US" sz="2800" dirty="0">
              <a:latin typeface="Consolas" panose="020B0609020204030204" pitchFamily="49" charset="0"/>
            </a:endParaRP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419763A-7BD0-43A9-8A77-6192407462FD}"/>
              </a:ext>
            </a:extLst>
          </p:cNvPr>
          <p:cNvSpPr txBox="1"/>
          <p:nvPr/>
        </p:nvSpPr>
        <p:spPr>
          <a:xfrm>
            <a:off x="408215" y="4803919"/>
            <a:ext cx="3426667" cy="365986"/>
          </a:xfrm>
          <a:prstGeom prst="rect">
            <a:avLst/>
          </a:prstGeom>
          <a:noFill/>
        </p:spPr>
        <p:txBody>
          <a:bodyPr wrap="square">
            <a:spAutoFit/>
          </a:bodyPr>
          <a:lstStyle/>
          <a:p>
            <a:r>
              <a:rPr lang="en-US" sz="1800" b="1" dirty="0">
                <a:effectLst/>
                <a:latin typeface="Consolas" panose="020B0609020204030204" pitchFamily="49" charset="0"/>
                <a:ea typeface="Calibri" panose="020F0502020204030204" pitchFamily="34" charset="0"/>
                <a:cs typeface="Cordia New" panose="020B0304020202020204" pitchFamily="34" charset="-34"/>
              </a:rPr>
              <a:t>Thumthiti Pinto : Tp2137</a:t>
            </a:r>
            <a:endParaRPr lang="en-US" dirty="0"/>
          </a:p>
        </p:txBody>
      </p:sp>
    </p:spTree>
    <p:extLst>
      <p:ext uri="{BB962C8B-B14F-4D97-AF65-F5344CB8AC3E}">
        <p14:creationId xmlns:p14="http://schemas.microsoft.com/office/powerpoint/2010/main" val="28767294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026"/>
                                        </p:tgtEl>
                                        <p:attrNameLst>
                                          <p:attrName>style.visibility</p:attrName>
                                        </p:attrNameLst>
                                      </p:cBhvr>
                                      <p:to>
                                        <p:strVal val="visible"/>
                                      </p:to>
                                    </p:set>
                                    <p:animEffect transition="in" filter="fade">
                                      <p:cBhvr>
                                        <p:cTn id="10" dur="7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12C8-651A-472C-9417-7E7A38DF1CAE}"/>
              </a:ext>
            </a:extLst>
          </p:cNvPr>
          <p:cNvSpPr>
            <a:spLocks noGrp="1"/>
          </p:cNvSpPr>
          <p:nvPr>
            <p:ph type="title"/>
          </p:nvPr>
        </p:nvSpPr>
        <p:spPr>
          <a:xfrm>
            <a:off x="270544" y="273934"/>
            <a:ext cx="10515600" cy="1045986"/>
          </a:xfrm>
        </p:spPr>
        <p:txBody>
          <a:bodyPr/>
          <a:lstStyle/>
          <a:p>
            <a:r>
              <a:rPr lang="en-US" dirty="0"/>
              <a:t>4. Methodology</a:t>
            </a:r>
          </a:p>
        </p:txBody>
      </p:sp>
      <p:sp>
        <p:nvSpPr>
          <p:cNvPr id="5" name="TextBox 4">
            <a:extLst>
              <a:ext uri="{FF2B5EF4-FFF2-40B4-BE49-F238E27FC236}">
                <a16:creationId xmlns:a16="http://schemas.microsoft.com/office/drawing/2014/main" id="{21F0ECB4-58CD-4ED7-B37D-CD9A7CF80F19}"/>
              </a:ext>
            </a:extLst>
          </p:cNvPr>
          <p:cNvSpPr txBox="1"/>
          <p:nvPr/>
        </p:nvSpPr>
        <p:spPr>
          <a:xfrm>
            <a:off x="270544" y="1319920"/>
            <a:ext cx="11650911" cy="5172955"/>
          </a:xfrm>
          <a:prstGeom prst="rect">
            <a:avLst/>
          </a:prstGeom>
          <a:noFill/>
        </p:spPr>
        <p:txBody>
          <a:bodyPr wrap="square">
            <a:spAutoFit/>
          </a:bodyPr>
          <a:lstStyle/>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Hypothesis</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These Cryptocurrencies should be alternative asset to stock market.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These Cryptocurrencies should be alternative asset to alternative investment.</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800"/>
              </a:spcAft>
              <a:buFont typeface="+mj-lt"/>
              <a:buAutoNum type="arabicPeriod"/>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These Cryptocurrencies should be alternative to each other [ If their underlying were not the same]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Methodology 1: Regression analysis for two timeframes; currently, we have only data for 2017Q2 – 2021Q1. Therefore, the timeframe will have only two timeframes, weekly and monthly. The regression will conduct on both a daily and weekly timeframe. The regression methodology is as followed: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gn="ctr">
              <a:lnSpc>
                <a:spcPct val="107000"/>
              </a:lnSpc>
              <a:spcBef>
                <a:spcPts val="0"/>
              </a:spcBef>
              <a:spcAft>
                <a:spcPts val="800"/>
              </a:spcAft>
            </a:pPr>
            <a:r>
              <a:rPr lang="en-US" sz="1100" b="1"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Y</a:t>
            </a:r>
            <a:r>
              <a:rPr lang="en-US" sz="1100" b="1" baseline="-25000"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t</a:t>
            </a:r>
            <a:r>
              <a:rPr lang="en-US" sz="1100" b="1" baseline="-250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100" b="1"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α + β</a:t>
            </a:r>
            <a:r>
              <a:rPr lang="en-US" sz="1100" b="1" baseline="-25000"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i</a:t>
            </a:r>
            <a:r>
              <a:rPr lang="en-US" sz="1100" b="1"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100" b="1"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X</a:t>
            </a:r>
            <a:r>
              <a:rPr lang="en-US" sz="1100" b="1" baseline="-25000"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ti</a:t>
            </a:r>
            <a:r>
              <a:rPr lang="en-US" sz="1100" b="1" baseline="-250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100" b="1"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100" b="1"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ε</a:t>
            </a:r>
            <a:r>
              <a:rPr lang="en-US" sz="1100" b="1" baseline="-25000"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t</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Where: </a:t>
            </a:r>
            <a:r>
              <a:rPr lang="en-US" sz="1100"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Yt</a:t>
            </a: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is the return of Cryptos (Either BTC or ETH) on weekly/monthly timeframe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100"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Xti</a:t>
            </a: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are the return of each asset that will be analyzed.</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Then we will analyze the </a:t>
            </a:r>
            <a:r>
              <a:rPr lang="en-US" sz="1100" b="1"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β</a:t>
            </a:r>
            <a:r>
              <a:rPr lang="en-US" sz="1100" b="1" baseline="-25000" dirty="0" err="1">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i</a:t>
            </a: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relationship from cryptos to asset that we interested. The regression structure will be as following.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1.1 Cryptos against 1st glance, explanatory variable including DOW, GOLD, DXY. Each variable has its assumption in them; DOW is to find how Cryptos related to stock market Dow Jones, Gold is to find How crypto related to Gold is the substitute? And DXY is to find the relationship between dollar currency and cryptocurrency.</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1.2 Cryptos against Stock market including DOW, S&amp;P500, FTSE100, S&amp;P/ASX 200 , S&amp;P/TSX ,CAC , DAX ,Hang Seng , Nifty 50, Nikkei 225 ,KOSPI , SMI index, SET index,</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1.3 Cryptos against alternative asset including: Gold commodity, Oil commodity,10-year yield US Bond, 2-year yield bond U.S, 3M as 3-month yield bond.</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1.4 Cryptos against crypto asset: BTC vs ETH.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At each regression model, we investigate the coefficient of each factor, including sign and coefficient relationships across the timeframe. We will pick up some of the critical factors and answer to hypothesis describe above accordingly.</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solidFill>
                  <a:srgbClr val="000000"/>
                </a:solidFill>
                <a:effectLst/>
                <a:latin typeface="Times New Roman" panose="02020603050405020304" pitchFamily="18" charset="0"/>
                <a:ea typeface="Calibri" panose="020F0502020204030204" pitchFamily="34" charset="0"/>
                <a:cs typeface="Cordia New" panose="020B0304020202020204" pitchFamily="34" charset="-34"/>
              </a:rPr>
              <a:t>Methodology 2: PCA on crypto dynamics and another asset. The research will conduct the principal component analysis on the interest variable. On each two main components axis, we will investigate the direction of cryptos and asset return movement, explore the variance movement that they are moving together or not; if yes, then those assets are not diversified.</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93338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rred financial stock market data and graph">
            <a:extLst>
              <a:ext uri="{FF2B5EF4-FFF2-40B4-BE49-F238E27FC236}">
                <a16:creationId xmlns:a16="http://schemas.microsoft.com/office/drawing/2014/main" id="{5FCBB726-1C60-4934-84CF-157FF27F68E1}"/>
              </a:ext>
            </a:extLst>
          </p:cNvPr>
          <p:cNvPicPr>
            <a:picLocks noChangeAspect="1"/>
          </p:cNvPicPr>
          <p:nvPr/>
        </p:nvPicPr>
        <p:blipFill rotWithShape="1">
          <a:blip r:embed="rId2">
            <a:alphaModFix amt="40000"/>
          </a:blip>
          <a:srcRect t="6448" b="10526"/>
          <a:stretch/>
        </p:blipFill>
        <p:spPr>
          <a:xfrm>
            <a:off x="21" y="10"/>
            <a:ext cx="12191979" cy="6857990"/>
          </a:xfrm>
          <a:prstGeom prst="rect">
            <a:avLst/>
          </a:prstGeom>
        </p:spPr>
      </p:pic>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a:xfrm>
            <a:off x="841249" y="941832"/>
            <a:ext cx="10506456" cy="2057400"/>
          </a:xfrm>
        </p:spPr>
        <p:txBody>
          <a:bodyPr anchor="b">
            <a:normAutofit/>
          </a:bodyPr>
          <a:lstStyle/>
          <a:p>
            <a:r>
              <a:rPr lang="en-US" sz="5000">
                <a:latin typeface="Sylfaen" panose="010A0502050306030303" pitchFamily="18" charset="0"/>
              </a:rPr>
              <a:t>5. Crypto return-Regression Analysis</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57FFC8F-4F7B-4F25-878C-CBE826D2BFFB}"/>
              </a:ext>
            </a:extLst>
          </p:cNvPr>
          <p:cNvSpPr>
            <a:spLocks noGrp="1"/>
          </p:cNvSpPr>
          <p:nvPr>
            <p:ph idx="1"/>
          </p:nvPr>
        </p:nvSpPr>
        <p:spPr>
          <a:xfrm>
            <a:off x="841248" y="3502152"/>
            <a:ext cx="10506456" cy="2670048"/>
          </a:xfrm>
        </p:spPr>
        <p:txBody>
          <a:bodyPr>
            <a:normAutofit/>
          </a:bodyPr>
          <a:lstStyle/>
          <a:p>
            <a:r>
              <a:rPr lang="en-US" sz="2400" dirty="0">
                <a:latin typeface="Consolas" panose="020B0609020204030204" pitchFamily="49" charset="0"/>
              </a:rPr>
              <a:t>1. Cryptocurrency with Fundamental Asset</a:t>
            </a:r>
          </a:p>
          <a:p>
            <a:r>
              <a:rPr lang="en-US" sz="2400" dirty="0">
                <a:latin typeface="Consolas" panose="020B0609020204030204" pitchFamily="49" charset="0"/>
              </a:rPr>
              <a:t>2. Cryptocurrency with Stocks</a:t>
            </a:r>
          </a:p>
          <a:p>
            <a:r>
              <a:rPr lang="en-US" sz="2400" dirty="0">
                <a:latin typeface="Consolas" panose="020B0609020204030204" pitchFamily="49" charset="0"/>
              </a:rPr>
              <a:t>3. Cryptocurrency with Alternative Asset</a:t>
            </a:r>
          </a:p>
          <a:p>
            <a:r>
              <a:rPr lang="en-US" sz="2400" dirty="0">
                <a:latin typeface="Consolas" panose="020B0609020204030204" pitchFamily="49" charset="0"/>
              </a:rPr>
              <a:t>4. Cryptocurrency with Cryptocurrency</a:t>
            </a:r>
          </a:p>
        </p:txBody>
      </p:sp>
    </p:spTree>
    <p:extLst>
      <p:ext uri="{BB962C8B-B14F-4D97-AF65-F5344CB8AC3E}">
        <p14:creationId xmlns:p14="http://schemas.microsoft.com/office/powerpoint/2010/main" val="4418524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9390155-77E0-4589-ACED-1E296B7C9808}"/>
              </a:ext>
            </a:extLst>
          </p:cNvPr>
          <p:cNvSpPr/>
          <p:nvPr/>
        </p:nvSpPr>
        <p:spPr>
          <a:xfrm>
            <a:off x="9162661" y="0"/>
            <a:ext cx="302931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a:xfrm>
            <a:off x="373249" y="299036"/>
            <a:ext cx="8574808" cy="862976"/>
          </a:xfrm>
        </p:spPr>
        <p:txBody>
          <a:bodyPr>
            <a:noAutofit/>
          </a:bodyPr>
          <a:lstStyle/>
          <a:p>
            <a:r>
              <a:rPr lang="en-US" sz="3200" dirty="0">
                <a:latin typeface="Sylfaen" panose="010A0502050306030303" pitchFamily="18" charset="0"/>
              </a:rPr>
              <a:t>5. Crypto return-Regression: Fundamental Asset</a:t>
            </a:r>
          </a:p>
        </p:txBody>
      </p:sp>
      <p:graphicFrame>
        <p:nvGraphicFramePr>
          <p:cNvPr id="28" name="Table 27">
            <a:extLst>
              <a:ext uri="{FF2B5EF4-FFF2-40B4-BE49-F238E27FC236}">
                <a16:creationId xmlns:a16="http://schemas.microsoft.com/office/drawing/2014/main" id="{8798837B-48C0-4561-B27B-203CD669F241}"/>
              </a:ext>
            </a:extLst>
          </p:cNvPr>
          <p:cNvGraphicFramePr>
            <a:graphicFrameLocks noGrp="1"/>
          </p:cNvGraphicFramePr>
          <p:nvPr>
            <p:extLst>
              <p:ext uri="{D42A27DB-BD31-4B8C-83A1-F6EECF244321}">
                <p14:modId xmlns:p14="http://schemas.microsoft.com/office/powerpoint/2010/main" val="833918779"/>
              </p:ext>
            </p:extLst>
          </p:nvPr>
        </p:nvGraphicFramePr>
        <p:xfrm>
          <a:off x="690466" y="2150105"/>
          <a:ext cx="3508312" cy="862976"/>
        </p:xfrm>
        <a:graphic>
          <a:graphicData uri="http://schemas.openxmlformats.org/drawingml/2006/table">
            <a:tbl>
              <a:tblPr firstRow="1" firstCol="1" bandRow="1"/>
              <a:tblGrid>
                <a:gridCol w="699796">
                  <a:extLst>
                    <a:ext uri="{9D8B030D-6E8A-4147-A177-3AD203B41FA5}">
                      <a16:colId xmlns:a16="http://schemas.microsoft.com/office/drawing/2014/main" val="3267593115"/>
                    </a:ext>
                  </a:extLst>
                </a:gridCol>
                <a:gridCol w="654930">
                  <a:extLst>
                    <a:ext uri="{9D8B030D-6E8A-4147-A177-3AD203B41FA5}">
                      <a16:colId xmlns:a16="http://schemas.microsoft.com/office/drawing/2014/main" val="3692934207"/>
                    </a:ext>
                  </a:extLst>
                </a:gridCol>
                <a:gridCol w="686098">
                  <a:extLst>
                    <a:ext uri="{9D8B030D-6E8A-4147-A177-3AD203B41FA5}">
                      <a16:colId xmlns:a16="http://schemas.microsoft.com/office/drawing/2014/main" val="2147168819"/>
                    </a:ext>
                  </a:extLst>
                </a:gridCol>
                <a:gridCol w="724215">
                  <a:extLst>
                    <a:ext uri="{9D8B030D-6E8A-4147-A177-3AD203B41FA5}">
                      <a16:colId xmlns:a16="http://schemas.microsoft.com/office/drawing/2014/main" val="1903862484"/>
                    </a:ext>
                  </a:extLst>
                </a:gridCol>
                <a:gridCol w="743273">
                  <a:extLst>
                    <a:ext uri="{9D8B030D-6E8A-4147-A177-3AD203B41FA5}">
                      <a16:colId xmlns:a16="http://schemas.microsoft.com/office/drawing/2014/main" val="118799677"/>
                    </a:ext>
                  </a:extLst>
                </a:gridCol>
              </a:tblGrid>
              <a:tr h="221006">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BTC/W </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0571452"/>
                  </a:ext>
                </a:extLst>
              </a:tr>
              <a:tr h="210482">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GOLD</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0.1588</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0.454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0.727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38066534"/>
                  </a:ext>
                </a:extLst>
              </a:tr>
              <a:tr h="210482">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Dow</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1.6239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0.373</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4.348</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0.000</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18377697"/>
                  </a:ext>
                </a:extLst>
              </a:tr>
              <a:tr h="221006">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DXY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-4.448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1.312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-3.389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0.001</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5244390"/>
                  </a:ext>
                </a:extLst>
              </a:tr>
            </a:tbl>
          </a:graphicData>
        </a:graphic>
      </p:graphicFrame>
      <p:graphicFrame>
        <p:nvGraphicFramePr>
          <p:cNvPr id="29" name="Table 28">
            <a:extLst>
              <a:ext uri="{FF2B5EF4-FFF2-40B4-BE49-F238E27FC236}">
                <a16:creationId xmlns:a16="http://schemas.microsoft.com/office/drawing/2014/main" id="{6DACFC4C-3488-41F2-896E-1D12D063B9AE}"/>
              </a:ext>
            </a:extLst>
          </p:cNvPr>
          <p:cNvGraphicFramePr>
            <a:graphicFrameLocks noGrp="1"/>
          </p:cNvGraphicFramePr>
          <p:nvPr>
            <p:extLst>
              <p:ext uri="{D42A27DB-BD31-4B8C-83A1-F6EECF244321}">
                <p14:modId xmlns:p14="http://schemas.microsoft.com/office/powerpoint/2010/main" val="2967014179"/>
              </p:ext>
            </p:extLst>
          </p:nvPr>
        </p:nvGraphicFramePr>
        <p:xfrm>
          <a:off x="5282914" y="2122176"/>
          <a:ext cx="3728647" cy="889856"/>
        </p:xfrm>
        <a:graphic>
          <a:graphicData uri="http://schemas.openxmlformats.org/drawingml/2006/table">
            <a:tbl>
              <a:tblPr firstRow="1" firstCol="1" bandRow="1"/>
              <a:tblGrid>
                <a:gridCol w="731506">
                  <a:extLst>
                    <a:ext uri="{9D8B030D-6E8A-4147-A177-3AD203B41FA5}">
                      <a16:colId xmlns:a16="http://schemas.microsoft.com/office/drawing/2014/main" val="129875618"/>
                    </a:ext>
                  </a:extLst>
                </a:gridCol>
                <a:gridCol w="883631">
                  <a:extLst>
                    <a:ext uri="{9D8B030D-6E8A-4147-A177-3AD203B41FA5}">
                      <a16:colId xmlns:a16="http://schemas.microsoft.com/office/drawing/2014/main" val="460741417"/>
                    </a:ext>
                  </a:extLst>
                </a:gridCol>
                <a:gridCol w="793681">
                  <a:extLst>
                    <a:ext uri="{9D8B030D-6E8A-4147-A177-3AD203B41FA5}">
                      <a16:colId xmlns:a16="http://schemas.microsoft.com/office/drawing/2014/main" val="2493585573"/>
                    </a:ext>
                  </a:extLst>
                </a:gridCol>
                <a:gridCol w="677750">
                  <a:extLst>
                    <a:ext uri="{9D8B030D-6E8A-4147-A177-3AD203B41FA5}">
                      <a16:colId xmlns:a16="http://schemas.microsoft.com/office/drawing/2014/main" val="4013947888"/>
                    </a:ext>
                  </a:extLst>
                </a:gridCol>
                <a:gridCol w="642079">
                  <a:extLst>
                    <a:ext uri="{9D8B030D-6E8A-4147-A177-3AD203B41FA5}">
                      <a16:colId xmlns:a16="http://schemas.microsoft.com/office/drawing/2014/main" val="4002952312"/>
                    </a:ext>
                  </a:extLst>
                </a:gridCol>
              </a:tblGrid>
              <a:tr h="222464">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ETH/W</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6558517"/>
                  </a:ext>
                </a:extLst>
              </a:tr>
              <a:tr h="222464">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GOLD</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-1.2591</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0.605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-2.083</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0.039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46135356"/>
                  </a:ext>
                </a:extLst>
              </a:tr>
              <a:tr h="222464">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Dow</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0.9763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0.497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1.964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0.051</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39385057"/>
                  </a:ext>
                </a:extLst>
              </a:tr>
              <a:tr h="222464">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DXY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-12.0352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1.747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-6.89</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0.000</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866328"/>
                  </a:ext>
                </a:extLst>
              </a:tr>
            </a:tbl>
          </a:graphicData>
        </a:graphic>
      </p:graphicFrame>
      <p:graphicFrame>
        <p:nvGraphicFramePr>
          <p:cNvPr id="30" name="Table 29">
            <a:extLst>
              <a:ext uri="{FF2B5EF4-FFF2-40B4-BE49-F238E27FC236}">
                <a16:creationId xmlns:a16="http://schemas.microsoft.com/office/drawing/2014/main" id="{F4E3961D-5280-4C8E-B660-00FF32DE0C4D}"/>
              </a:ext>
            </a:extLst>
          </p:cNvPr>
          <p:cNvGraphicFramePr>
            <a:graphicFrameLocks noGrp="1"/>
          </p:cNvGraphicFramePr>
          <p:nvPr>
            <p:extLst>
              <p:ext uri="{D42A27DB-BD31-4B8C-83A1-F6EECF244321}">
                <p14:modId xmlns:p14="http://schemas.microsoft.com/office/powerpoint/2010/main" val="3789305702"/>
              </p:ext>
            </p:extLst>
          </p:nvPr>
        </p:nvGraphicFramePr>
        <p:xfrm>
          <a:off x="690465" y="4907054"/>
          <a:ext cx="3508313" cy="862976"/>
        </p:xfrm>
        <a:graphic>
          <a:graphicData uri="http://schemas.openxmlformats.org/drawingml/2006/table">
            <a:tbl>
              <a:tblPr firstRow="1" firstCol="1" bandRow="1"/>
              <a:tblGrid>
                <a:gridCol w="715287">
                  <a:extLst>
                    <a:ext uri="{9D8B030D-6E8A-4147-A177-3AD203B41FA5}">
                      <a16:colId xmlns:a16="http://schemas.microsoft.com/office/drawing/2014/main" val="4079805535"/>
                    </a:ext>
                  </a:extLst>
                </a:gridCol>
                <a:gridCol w="715287">
                  <a:extLst>
                    <a:ext uri="{9D8B030D-6E8A-4147-A177-3AD203B41FA5}">
                      <a16:colId xmlns:a16="http://schemas.microsoft.com/office/drawing/2014/main" val="1083054274"/>
                    </a:ext>
                  </a:extLst>
                </a:gridCol>
                <a:gridCol w="681226">
                  <a:extLst>
                    <a:ext uri="{9D8B030D-6E8A-4147-A177-3AD203B41FA5}">
                      <a16:colId xmlns:a16="http://schemas.microsoft.com/office/drawing/2014/main" val="1235460281"/>
                    </a:ext>
                  </a:extLst>
                </a:gridCol>
                <a:gridCol w="681226">
                  <a:extLst>
                    <a:ext uri="{9D8B030D-6E8A-4147-A177-3AD203B41FA5}">
                      <a16:colId xmlns:a16="http://schemas.microsoft.com/office/drawing/2014/main" val="693243245"/>
                    </a:ext>
                  </a:extLst>
                </a:gridCol>
                <a:gridCol w="715287">
                  <a:extLst>
                    <a:ext uri="{9D8B030D-6E8A-4147-A177-3AD203B41FA5}">
                      <a16:colId xmlns:a16="http://schemas.microsoft.com/office/drawing/2014/main" val="3472913118"/>
                    </a:ext>
                  </a:extLst>
                </a:gridCol>
              </a:tblGrid>
              <a:tr h="215744">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BTC/M</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7321497"/>
                  </a:ext>
                </a:extLst>
              </a:tr>
              <a:tr h="215744">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GOLD</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1.1696</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0.934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1.252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0.215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04169856"/>
                  </a:ext>
                </a:extLst>
              </a:tr>
              <a:tr h="215744">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Dow</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1.6616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0.643</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2.584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0.012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08684531"/>
                  </a:ext>
                </a:extLst>
              </a:tr>
              <a:tr h="215744">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DXY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1.2741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2.067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0.616</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0.54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719901"/>
                  </a:ext>
                </a:extLst>
              </a:tr>
            </a:tbl>
          </a:graphicData>
        </a:graphic>
      </p:graphicFrame>
      <p:graphicFrame>
        <p:nvGraphicFramePr>
          <p:cNvPr id="31" name="Table 30">
            <a:extLst>
              <a:ext uri="{FF2B5EF4-FFF2-40B4-BE49-F238E27FC236}">
                <a16:creationId xmlns:a16="http://schemas.microsoft.com/office/drawing/2014/main" id="{FAE9278A-213C-458F-836C-F1301A39AD9C}"/>
              </a:ext>
            </a:extLst>
          </p:cNvPr>
          <p:cNvGraphicFramePr>
            <a:graphicFrameLocks noGrp="1"/>
          </p:cNvGraphicFramePr>
          <p:nvPr>
            <p:extLst>
              <p:ext uri="{D42A27DB-BD31-4B8C-83A1-F6EECF244321}">
                <p14:modId xmlns:p14="http://schemas.microsoft.com/office/powerpoint/2010/main" val="886901819"/>
              </p:ext>
            </p:extLst>
          </p:nvPr>
        </p:nvGraphicFramePr>
        <p:xfrm>
          <a:off x="5282913" y="4933557"/>
          <a:ext cx="3728648" cy="862976"/>
        </p:xfrm>
        <a:graphic>
          <a:graphicData uri="http://schemas.openxmlformats.org/drawingml/2006/table">
            <a:tbl>
              <a:tblPr firstRow="1" firstCol="1" bandRow="1"/>
              <a:tblGrid>
                <a:gridCol w="727138">
                  <a:extLst>
                    <a:ext uri="{9D8B030D-6E8A-4147-A177-3AD203B41FA5}">
                      <a16:colId xmlns:a16="http://schemas.microsoft.com/office/drawing/2014/main" val="1313959574"/>
                    </a:ext>
                  </a:extLst>
                </a:gridCol>
                <a:gridCol w="773305">
                  <a:extLst>
                    <a:ext uri="{9D8B030D-6E8A-4147-A177-3AD203B41FA5}">
                      <a16:colId xmlns:a16="http://schemas.microsoft.com/office/drawing/2014/main" val="3671098975"/>
                    </a:ext>
                  </a:extLst>
                </a:gridCol>
                <a:gridCol w="107386">
                  <a:extLst>
                    <a:ext uri="{9D8B030D-6E8A-4147-A177-3AD203B41FA5}">
                      <a16:colId xmlns:a16="http://schemas.microsoft.com/office/drawing/2014/main" val="659669269"/>
                    </a:ext>
                  </a:extLst>
                </a:gridCol>
                <a:gridCol w="631918">
                  <a:extLst>
                    <a:ext uri="{9D8B030D-6E8A-4147-A177-3AD203B41FA5}">
                      <a16:colId xmlns:a16="http://schemas.microsoft.com/office/drawing/2014/main" val="155258472"/>
                    </a:ext>
                  </a:extLst>
                </a:gridCol>
                <a:gridCol w="761763">
                  <a:extLst>
                    <a:ext uri="{9D8B030D-6E8A-4147-A177-3AD203B41FA5}">
                      <a16:colId xmlns:a16="http://schemas.microsoft.com/office/drawing/2014/main" val="2532924166"/>
                    </a:ext>
                  </a:extLst>
                </a:gridCol>
                <a:gridCol w="727138">
                  <a:extLst>
                    <a:ext uri="{9D8B030D-6E8A-4147-A177-3AD203B41FA5}">
                      <a16:colId xmlns:a16="http://schemas.microsoft.com/office/drawing/2014/main" val="3943025316"/>
                    </a:ext>
                  </a:extLst>
                </a:gridCol>
              </a:tblGrid>
              <a:tr h="215744">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ETH/M</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626082"/>
                  </a:ext>
                </a:extLst>
              </a:tr>
              <a:tr h="215744">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GOLD</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gridSpan="2">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0.217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1.501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0.145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0.886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0044719"/>
                  </a:ext>
                </a:extLst>
              </a:tr>
              <a:tr h="215744">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Dow</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1.3451</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1.034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1.301</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0.198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95862974"/>
                  </a:ext>
                </a:extLst>
              </a:tr>
              <a:tr h="215744">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DXY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-4.4661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3.322</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-1.344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0.184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4124696"/>
                  </a:ext>
                </a:extLst>
              </a:tr>
            </a:tbl>
          </a:graphicData>
        </a:graphic>
      </p:graphicFrame>
      <p:sp>
        <p:nvSpPr>
          <p:cNvPr id="32" name="Rectangle 7">
            <a:extLst>
              <a:ext uri="{FF2B5EF4-FFF2-40B4-BE49-F238E27FC236}">
                <a16:creationId xmlns:a16="http://schemas.microsoft.com/office/drawing/2014/main" id="{AD4ADD45-74DC-489A-BB38-70EDC48B3812}"/>
              </a:ext>
            </a:extLst>
          </p:cNvPr>
          <p:cNvSpPr>
            <a:spLocks noChangeArrowheads="1"/>
          </p:cNvSpPr>
          <p:nvPr/>
        </p:nvSpPr>
        <p:spPr bwMode="auto">
          <a:xfrm>
            <a:off x="1460240" y="5681006"/>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73BA21ED-9E87-4C87-B975-0F50DFEAEC64}"/>
              </a:ext>
            </a:extLst>
          </p:cNvPr>
          <p:cNvSpPr txBox="1"/>
          <p:nvPr/>
        </p:nvSpPr>
        <p:spPr>
          <a:xfrm>
            <a:off x="9283756" y="457487"/>
            <a:ext cx="2614102" cy="2554545"/>
          </a:xfrm>
          <a:prstGeom prst="rect">
            <a:avLst/>
          </a:prstGeom>
          <a:noFill/>
        </p:spPr>
        <p:txBody>
          <a:bodyPr wrap="square">
            <a:spAutoFit/>
          </a:bodyPr>
          <a:lstStyle/>
          <a:p>
            <a:r>
              <a:rPr lang="en-US" sz="1000" dirty="0">
                <a:solidFill>
                  <a:schemeClr val="bg1"/>
                </a:solidFill>
                <a:latin typeface="Consolas" panose="020B0609020204030204" pitchFamily="49" charset="0"/>
              </a:rPr>
              <a:t>Weekly BTC			</a:t>
            </a:r>
          </a:p>
          <a:p>
            <a:r>
              <a:rPr lang="en-US" sz="1000" dirty="0">
                <a:solidFill>
                  <a:schemeClr val="bg1"/>
                </a:solidFill>
                <a:latin typeface="Consolas" panose="020B0609020204030204" pitchFamily="49" charset="0"/>
              </a:rPr>
              <a:t>R-squared (uncentered):0.229</a:t>
            </a:r>
          </a:p>
          <a:p>
            <a:r>
              <a:rPr lang="en-US" sz="1000" dirty="0">
                <a:solidFill>
                  <a:schemeClr val="bg1"/>
                </a:solidFill>
                <a:latin typeface="Consolas" panose="020B0609020204030204" pitchFamily="49" charset="0"/>
              </a:rPr>
              <a:t>Adj. R-squared (uncentered):0.217 </a:t>
            </a:r>
          </a:p>
          <a:p>
            <a:endParaRPr lang="en-US" sz="1000" dirty="0">
              <a:solidFill>
                <a:schemeClr val="bg1"/>
              </a:solidFill>
              <a:latin typeface="Consolas" panose="020B0609020204030204" pitchFamily="49" charset="0"/>
            </a:endParaRPr>
          </a:p>
          <a:p>
            <a:r>
              <a:rPr lang="en-US" sz="1000" dirty="0">
                <a:solidFill>
                  <a:schemeClr val="bg1"/>
                </a:solidFill>
                <a:latin typeface="Consolas" panose="020B0609020204030204" pitchFamily="49" charset="0"/>
              </a:rPr>
              <a:t>Weekly ETH</a:t>
            </a:r>
          </a:p>
          <a:p>
            <a:r>
              <a:rPr lang="en-US" sz="1000" dirty="0">
                <a:solidFill>
                  <a:schemeClr val="bg1"/>
                </a:solidFill>
                <a:latin typeface="Consolas" panose="020B0609020204030204" pitchFamily="49" charset="0"/>
              </a:rPr>
              <a:t>R-squared (uncentered):0.260</a:t>
            </a:r>
          </a:p>
          <a:p>
            <a:r>
              <a:rPr lang="en-US" sz="1000" dirty="0">
                <a:solidFill>
                  <a:schemeClr val="bg1"/>
                </a:solidFill>
                <a:latin typeface="Consolas" panose="020B0609020204030204" pitchFamily="49" charset="0"/>
              </a:rPr>
              <a:t>Adj. R-squared (uncentered):0.249</a:t>
            </a:r>
          </a:p>
          <a:p>
            <a:endParaRPr lang="en-US" sz="1000" dirty="0">
              <a:solidFill>
                <a:schemeClr val="bg1"/>
              </a:solidFill>
              <a:latin typeface="Consolas" panose="020B0609020204030204" pitchFamily="49" charset="0"/>
            </a:endParaRPr>
          </a:p>
          <a:p>
            <a:r>
              <a:rPr lang="en-US" sz="1000" dirty="0">
                <a:solidFill>
                  <a:schemeClr val="bg1"/>
                </a:solidFill>
                <a:latin typeface="Consolas" panose="020B0609020204030204" pitchFamily="49" charset="0"/>
              </a:rPr>
              <a:t>Monthly BTC</a:t>
            </a:r>
          </a:p>
          <a:p>
            <a:r>
              <a:rPr lang="en-US" sz="1000" dirty="0">
                <a:solidFill>
                  <a:schemeClr val="bg1"/>
                </a:solidFill>
                <a:latin typeface="Consolas" panose="020B0609020204030204" pitchFamily="49" charset="0"/>
              </a:rPr>
              <a:t>R-squared (uncentered): 0.125</a:t>
            </a:r>
          </a:p>
          <a:p>
            <a:r>
              <a:rPr lang="en-US" sz="1000" dirty="0">
                <a:solidFill>
                  <a:schemeClr val="bg1"/>
                </a:solidFill>
                <a:latin typeface="Consolas" panose="020B0609020204030204" pitchFamily="49" charset="0"/>
              </a:rPr>
              <a:t>Adj. R-squared (uncentered): 0.079</a:t>
            </a:r>
          </a:p>
          <a:p>
            <a:endParaRPr lang="en-US" sz="1000" dirty="0">
              <a:solidFill>
                <a:schemeClr val="bg1"/>
              </a:solidFill>
              <a:latin typeface="Consolas" panose="020B0609020204030204" pitchFamily="49" charset="0"/>
            </a:endParaRPr>
          </a:p>
          <a:p>
            <a:r>
              <a:rPr lang="en-US" sz="1000" dirty="0">
                <a:solidFill>
                  <a:schemeClr val="bg1"/>
                </a:solidFill>
                <a:latin typeface="Consolas" panose="020B0609020204030204" pitchFamily="49" charset="0"/>
              </a:rPr>
              <a:t>Monthly ETH</a:t>
            </a:r>
          </a:p>
          <a:p>
            <a:r>
              <a:rPr lang="en-US" sz="1000" dirty="0">
                <a:solidFill>
                  <a:schemeClr val="bg1"/>
                </a:solidFill>
                <a:latin typeface="Consolas" panose="020B0609020204030204" pitchFamily="49" charset="0"/>
              </a:rPr>
              <a:t>R-squared (uncentered): 0.090</a:t>
            </a:r>
          </a:p>
          <a:p>
            <a:r>
              <a:rPr lang="en-US" sz="1000" dirty="0">
                <a:solidFill>
                  <a:schemeClr val="bg1"/>
                </a:solidFill>
                <a:latin typeface="Consolas" panose="020B0609020204030204" pitchFamily="49" charset="0"/>
              </a:rPr>
              <a:t>Adj. R-squared (uncentered): 0.043</a:t>
            </a:r>
          </a:p>
        </p:txBody>
      </p:sp>
      <p:cxnSp>
        <p:nvCxnSpPr>
          <p:cNvPr id="39" name="Straight Connector 38">
            <a:extLst>
              <a:ext uri="{FF2B5EF4-FFF2-40B4-BE49-F238E27FC236}">
                <a16:creationId xmlns:a16="http://schemas.microsoft.com/office/drawing/2014/main" id="{056CBDA7-37B1-475E-A385-60DA81D71E08}"/>
              </a:ext>
            </a:extLst>
          </p:cNvPr>
          <p:cNvCxnSpPr>
            <a:cxnSpLocks/>
          </p:cNvCxnSpPr>
          <p:nvPr/>
        </p:nvCxnSpPr>
        <p:spPr>
          <a:xfrm>
            <a:off x="4730621" y="1819469"/>
            <a:ext cx="0" cy="433873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8B3061-6D26-4347-83FE-26999A878F86}"/>
              </a:ext>
            </a:extLst>
          </p:cNvPr>
          <p:cNvCxnSpPr>
            <a:cxnSpLocks/>
          </p:cNvCxnSpPr>
          <p:nvPr/>
        </p:nvCxnSpPr>
        <p:spPr>
          <a:xfrm>
            <a:off x="951722" y="4026158"/>
            <a:ext cx="7781731" cy="0"/>
          </a:xfrm>
          <a:prstGeom prst="line">
            <a:avLst/>
          </a:prstGeom>
        </p:spPr>
        <p:style>
          <a:lnRef idx="1">
            <a:schemeClr val="dk1"/>
          </a:lnRef>
          <a:fillRef idx="0">
            <a:schemeClr val="dk1"/>
          </a:fillRef>
          <a:effectRef idx="0">
            <a:schemeClr val="dk1"/>
          </a:effectRef>
          <a:fontRef idx="minor">
            <a:schemeClr val="tx1"/>
          </a:fontRef>
        </p:style>
      </p:cxnSp>
      <p:pic>
        <p:nvPicPr>
          <p:cNvPr id="37" name="Picture 4">
            <a:extLst>
              <a:ext uri="{FF2B5EF4-FFF2-40B4-BE49-F238E27FC236}">
                <a16:creationId xmlns:a16="http://schemas.microsoft.com/office/drawing/2014/main" id="{8138C741-E249-478F-833B-B0711C15F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003" y="3746240"/>
            <a:ext cx="537066" cy="5370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Ethereum - Wikipedia">
            <a:extLst>
              <a:ext uri="{FF2B5EF4-FFF2-40B4-BE49-F238E27FC236}">
                <a16:creationId xmlns:a16="http://schemas.microsoft.com/office/drawing/2014/main" id="{EA4327FF-C6B2-4856-89A7-E720AD528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237" y="3527866"/>
            <a:ext cx="889857" cy="88985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0B7ADB0-1548-4DA9-8B56-7802F32EBD6B}"/>
              </a:ext>
            </a:extLst>
          </p:cNvPr>
          <p:cNvSpPr txBox="1"/>
          <p:nvPr/>
        </p:nvSpPr>
        <p:spPr>
          <a:xfrm>
            <a:off x="4349878" y="2396927"/>
            <a:ext cx="802433" cy="369332"/>
          </a:xfrm>
          <a:prstGeom prst="rect">
            <a:avLst/>
          </a:prstGeom>
          <a:noFill/>
        </p:spPr>
        <p:txBody>
          <a:bodyPr wrap="square" rtlCol="0">
            <a:spAutoFit/>
          </a:bodyPr>
          <a:lstStyle/>
          <a:p>
            <a:r>
              <a:rPr lang="en-US" dirty="0"/>
              <a:t>WEEK</a:t>
            </a:r>
          </a:p>
        </p:txBody>
      </p:sp>
      <p:sp>
        <p:nvSpPr>
          <p:cNvPr id="45" name="TextBox 44">
            <a:extLst>
              <a:ext uri="{FF2B5EF4-FFF2-40B4-BE49-F238E27FC236}">
                <a16:creationId xmlns:a16="http://schemas.microsoft.com/office/drawing/2014/main" id="{5892E85A-9459-482C-9E30-940B9FACBB77}"/>
              </a:ext>
            </a:extLst>
          </p:cNvPr>
          <p:cNvSpPr txBox="1"/>
          <p:nvPr/>
        </p:nvSpPr>
        <p:spPr>
          <a:xfrm>
            <a:off x="4274314" y="5286058"/>
            <a:ext cx="953509" cy="369332"/>
          </a:xfrm>
          <a:prstGeom prst="rect">
            <a:avLst/>
          </a:prstGeom>
          <a:noFill/>
        </p:spPr>
        <p:txBody>
          <a:bodyPr wrap="square" rtlCol="0">
            <a:spAutoFit/>
          </a:bodyPr>
          <a:lstStyle/>
          <a:p>
            <a:r>
              <a:rPr lang="en-US" dirty="0"/>
              <a:t>MONTH</a:t>
            </a:r>
          </a:p>
        </p:txBody>
      </p:sp>
      <p:sp>
        <p:nvSpPr>
          <p:cNvPr id="48" name="TextBox 47">
            <a:extLst>
              <a:ext uri="{FF2B5EF4-FFF2-40B4-BE49-F238E27FC236}">
                <a16:creationId xmlns:a16="http://schemas.microsoft.com/office/drawing/2014/main" id="{72253FCD-42B3-4A96-A9CB-952D3E184B47}"/>
              </a:ext>
            </a:extLst>
          </p:cNvPr>
          <p:cNvSpPr txBox="1"/>
          <p:nvPr/>
        </p:nvSpPr>
        <p:spPr>
          <a:xfrm>
            <a:off x="9189760" y="3429000"/>
            <a:ext cx="2946494" cy="2793393"/>
          </a:xfrm>
          <a:prstGeom prst="rect">
            <a:avLst/>
          </a:prstGeom>
          <a:noFill/>
        </p:spPr>
        <p:txBody>
          <a:bodyPr wrap="square">
            <a:spAutoFit/>
          </a:bodyPr>
          <a:lstStyle/>
          <a:p>
            <a:pPr marL="0" marR="0">
              <a:lnSpc>
                <a:spcPct val="107000"/>
              </a:lnSpc>
              <a:spcBef>
                <a:spcPts val="0"/>
              </a:spcBef>
              <a:spcAft>
                <a:spcPts val="800"/>
              </a:spcAft>
            </a:pPr>
            <a:r>
              <a:rPr lang="en-US" sz="8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From 4 of the table above, weekly/monthly for BTC/ETH as Y variable, we can see that from 3 of the table above has DOW JONE significant positive impact on the cryptos return (Bitcoin and Ethereum) in the weekly timeframe. The same conclusion could be concluded from the monthly data frame with a positive relationship and significant relationship on BTC. The ETH monthly on DOW is not substantial, but it has a positive relationship as well.</a:t>
            </a:r>
            <a:endParaRPr lang="en-US" sz="7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8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In the weekly timeframe, both DXY: dollar index is negative significant for BTC and ETH. The Monthly timeframe does not have statistically significant DXY to the cryptos returns. </a:t>
            </a:r>
            <a:endParaRPr lang="en-US" sz="7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8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In summary, the Dow </a:t>
            </a:r>
            <a:r>
              <a:rPr lang="en-US" sz="800" dirty="0" err="1">
                <a:solidFill>
                  <a:schemeClr val="bg2"/>
                </a:solidFill>
                <a:effectLst/>
                <a:latin typeface="Consolas" panose="020B0609020204030204" pitchFamily="49" charset="0"/>
                <a:ea typeface="Calibri" panose="020F0502020204030204" pitchFamily="34" charset="0"/>
                <a:cs typeface="Cordia New" panose="020B0304020202020204" pitchFamily="34" charset="-34"/>
              </a:rPr>
              <a:t>Jone</a:t>
            </a:r>
            <a:r>
              <a:rPr lang="en-US" sz="8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 moves together with both cryptos in the same direction. The DXY has moved in a different direction as cryptos return in the weekly timeframe. The substitution effect occurs in only a week timeframe.</a:t>
            </a:r>
            <a:endParaRPr lang="en-US" sz="7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45154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9390155-77E0-4589-ACED-1E296B7C9808}"/>
              </a:ext>
            </a:extLst>
          </p:cNvPr>
          <p:cNvSpPr/>
          <p:nvPr/>
        </p:nvSpPr>
        <p:spPr>
          <a:xfrm>
            <a:off x="9114196" y="-16160"/>
            <a:ext cx="3104177" cy="68903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a:xfrm>
            <a:off x="373249" y="299036"/>
            <a:ext cx="8574808" cy="862976"/>
          </a:xfrm>
        </p:spPr>
        <p:txBody>
          <a:bodyPr>
            <a:noAutofit/>
          </a:bodyPr>
          <a:lstStyle/>
          <a:p>
            <a:r>
              <a:rPr lang="en-US" sz="3200" dirty="0">
                <a:latin typeface="Sylfaen" panose="010A0502050306030303" pitchFamily="18" charset="0"/>
              </a:rPr>
              <a:t>5. Crypto return-Regression: Stocks</a:t>
            </a:r>
          </a:p>
        </p:txBody>
      </p:sp>
      <p:sp>
        <p:nvSpPr>
          <p:cNvPr id="32" name="Rectangle 7">
            <a:extLst>
              <a:ext uri="{FF2B5EF4-FFF2-40B4-BE49-F238E27FC236}">
                <a16:creationId xmlns:a16="http://schemas.microsoft.com/office/drawing/2014/main" id="{AD4ADD45-74DC-489A-BB38-70EDC48B3812}"/>
              </a:ext>
            </a:extLst>
          </p:cNvPr>
          <p:cNvSpPr>
            <a:spLocks noChangeArrowheads="1"/>
          </p:cNvSpPr>
          <p:nvPr/>
        </p:nvSpPr>
        <p:spPr bwMode="auto">
          <a:xfrm>
            <a:off x="1460240" y="5681006"/>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9" name="Straight Connector 38">
            <a:extLst>
              <a:ext uri="{FF2B5EF4-FFF2-40B4-BE49-F238E27FC236}">
                <a16:creationId xmlns:a16="http://schemas.microsoft.com/office/drawing/2014/main" id="{056CBDA7-37B1-475E-A385-60DA81D71E08}"/>
              </a:ext>
            </a:extLst>
          </p:cNvPr>
          <p:cNvCxnSpPr>
            <a:cxnSpLocks/>
          </p:cNvCxnSpPr>
          <p:nvPr/>
        </p:nvCxnSpPr>
        <p:spPr>
          <a:xfrm>
            <a:off x="4730621" y="1819469"/>
            <a:ext cx="0" cy="433873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8B3061-6D26-4347-83FE-26999A878F86}"/>
              </a:ext>
            </a:extLst>
          </p:cNvPr>
          <p:cNvCxnSpPr>
            <a:cxnSpLocks/>
          </p:cNvCxnSpPr>
          <p:nvPr/>
        </p:nvCxnSpPr>
        <p:spPr>
          <a:xfrm>
            <a:off x="951722" y="4026158"/>
            <a:ext cx="7781731" cy="0"/>
          </a:xfrm>
          <a:prstGeom prst="line">
            <a:avLst/>
          </a:prstGeom>
        </p:spPr>
        <p:style>
          <a:lnRef idx="1">
            <a:schemeClr val="dk1"/>
          </a:lnRef>
          <a:fillRef idx="0">
            <a:schemeClr val="dk1"/>
          </a:fillRef>
          <a:effectRef idx="0">
            <a:schemeClr val="dk1"/>
          </a:effectRef>
          <a:fontRef idx="minor">
            <a:schemeClr val="tx1"/>
          </a:fontRef>
        </p:style>
      </p:cxnSp>
      <p:pic>
        <p:nvPicPr>
          <p:cNvPr id="37" name="Picture 4">
            <a:extLst>
              <a:ext uri="{FF2B5EF4-FFF2-40B4-BE49-F238E27FC236}">
                <a16:creationId xmlns:a16="http://schemas.microsoft.com/office/drawing/2014/main" id="{8138C741-E249-478F-833B-B0711C15F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003" y="3746240"/>
            <a:ext cx="537066" cy="5370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Ethereum - Wikipedia">
            <a:extLst>
              <a:ext uri="{FF2B5EF4-FFF2-40B4-BE49-F238E27FC236}">
                <a16:creationId xmlns:a16="http://schemas.microsoft.com/office/drawing/2014/main" id="{EA4327FF-C6B2-4856-89A7-E720AD528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237" y="3527866"/>
            <a:ext cx="889857" cy="88985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0B7ADB0-1548-4DA9-8B56-7802F32EBD6B}"/>
              </a:ext>
            </a:extLst>
          </p:cNvPr>
          <p:cNvSpPr txBox="1"/>
          <p:nvPr/>
        </p:nvSpPr>
        <p:spPr>
          <a:xfrm>
            <a:off x="4349878" y="2396927"/>
            <a:ext cx="802433" cy="369332"/>
          </a:xfrm>
          <a:prstGeom prst="rect">
            <a:avLst/>
          </a:prstGeom>
          <a:noFill/>
        </p:spPr>
        <p:txBody>
          <a:bodyPr wrap="square" rtlCol="0">
            <a:spAutoFit/>
          </a:bodyPr>
          <a:lstStyle/>
          <a:p>
            <a:r>
              <a:rPr lang="en-US" dirty="0"/>
              <a:t>WEEK</a:t>
            </a:r>
          </a:p>
        </p:txBody>
      </p:sp>
      <p:sp>
        <p:nvSpPr>
          <p:cNvPr id="45" name="TextBox 44">
            <a:extLst>
              <a:ext uri="{FF2B5EF4-FFF2-40B4-BE49-F238E27FC236}">
                <a16:creationId xmlns:a16="http://schemas.microsoft.com/office/drawing/2014/main" id="{5892E85A-9459-482C-9E30-940B9FACBB77}"/>
              </a:ext>
            </a:extLst>
          </p:cNvPr>
          <p:cNvSpPr txBox="1"/>
          <p:nvPr/>
        </p:nvSpPr>
        <p:spPr>
          <a:xfrm>
            <a:off x="4256730" y="5022098"/>
            <a:ext cx="953509" cy="369332"/>
          </a:xfrm>
          <a:prstGeom prst="rect">
            <a:avLst/>
          </a:prstGeom>
          <a:noFill/>
        </p:spPr>
        <p:txBody>
          <a:bodyPr wrap="square" rtlCol="0">
            <a:spAutoFit/>
          </a:bodyPr>
          <a:lstStyle/>
          <a:p>
            <a:r>
              <a:rPr lang="en-US" dirty="0"/>
              <a:t>MONTH</a:t>
            </a:r>
          </a:p>
        </p:txBody>
      </p:sp>
      <p:graphicFrame>
        <p:nvGraphicFramePr>
          <p:cNvPr id="3" name="Table 2">
            <a:extLst>
              <a:ext uri="{FF2B5EF4-FFF2-40B4-BE49-F238E27FC236}">
                <a16:creationId xmlns:a16="http://schemas.microsoft.com/office/drawing/2014/main" id="{DA922D45-C33E-43CB-B702-4C7E078166A7}"/>
              </a:ext>
            </a:extLst>
          </p:cNvPr>
          <p:cNvGraphicFramePr>
            <a:graphicFrameLocks noGrp="1"/>
          </p:cNvGraphicFramePr>
          <p:nvPr>
            <p:extLst>
              <p:ext uri="{D42A27DB-BD31-4B8C-83A1-F6EECF244321}">
                <p14:modId xmlns:p14="http://schemas.microsoft.com/office/powerpoint/2010/main" val="576781700"/>
              </p:ext>
            </p:extLst>
          </p:nvPr>
        </p:nvGraphicFramePr>
        <p:xfrm>
          <a:off x="512143" y="2165411"/>
          <a:ext cx="3713585" cy="781050"/>
        </p:xfrm>
        <a:graphic>
          <a:graphicData uri="http://schemas.openxmlformats.org/drawingml/2006/table">
            <a:tbl>
              <a:tblPr firstRow="1" firstCol="1" bandRow="1"/>
              <a:tblGrid>
                <a:gridCol w="742717">
                  <a:extLst>
                    <a:ext uri="{9D8B030D-6E8A-4147-A177-3AD203B41FA5}">
                      <a16:colId xmlns:a16="http://schemas.microsoft.com/office/drawing/2014/main" val="372469912"/>
                    </a:ext>
                  </a:extLst>
                </a:gridCol>
                <a:gridCol w="742717">
                  <a:extLst>
                    <a:ext uri="{9D8B030D-6E8A-4147-A177-3AD203B41FA5}">
                      <a16:colId xmlns:a16="http://schemas.microsoft.com/office/drawing/2014/main" val="713954835"/>
                    </a:ext>
                  </a:extLst>
                </a:gridCol>
                <a:gridCol w="742717">
                  <a:extLst>
                    <a:ext uri="{9D8B030D-6E8A-4147-A177-3AD203B41FA5}">
                      <a16:colId xmlns:a16="http://schemas.microsoft.com/office/drawing/2014/main" val="1370694555"/>
                    </a:ext>
                  </a:extLst>
                </a:gridCol>
                <a:gridCol w="742717">
                  <a:extLst>
                    <a:ext uri="{9D8B030D-6E8A-4147-A177-3AD203B41FA5}">
                      <a16:colId xmlns:a16="http://schemas.microsoft.com/office/drawing/2014/main" val="2095363148"/>
                    </a:ext>
                  </a:extLst>
                </a:gridCol>
                <a:gridCol w="742717">
                  <a:extLst>
                    <a:ext uri="{9D8B030D-6E8A-4147-A177-3AD203B41FA5}">
                      <a16:colId xmlns:a16="http://schemas.microsoft.com/office/drawing/2014/main" val="698129703"/>
                    </a:ext>
                  </a:extLst>
                </a:gridCol>
              </a:tblGrid>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BTC/W</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500318"/>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Pc1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0.0287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0.003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8.66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0.000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0785110"/>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Pc2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0.0519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0.011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4.775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0.000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29927495"/>
                  </a:ext>
                </a:extLst>
              </a:tr>
              <a:tr h="200025">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Pc3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0.1065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0.012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8.987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0.000</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6753889"/>
                  </a:ext>
                </a:extLst>
              </a:tr>
            </a:tbl>
          </a:graphicData>
        </a:graphic>
      </p:graphicFrame>
      <p:graphicFrame>
        <p:nvGraphicFramePr>
          <p:cNvPr id="4" name="Table 3">
            <a:extLst>
              <a:ext uri="{FF2B5EF4-FFF2-40B4-BE49-F238E27FC236}">
                <a16:creationId xmlns:a16="http://schemas.microsoft.com/office/drawing/2014/main" id="{1F7B342E-93AF-4D8F-B79F-5C50B0710B03}"/>
              </a:ext>
            </a:extLst>
          </p:cNvPr>
          <p:cNvGraphicFramePr>
            <a:graphicFrameLocks noGrp="1"/>
          </p:cNvGraphicFramePr>
          <p:nvPr>
            <p:extLst>
              <p:ext uri="{D42A27DB-BD31-4B8C-83A1-F6EECF244321}">
                <p14:modId xmlns:p14="http://schemas.microsoft.com/office/powerpoint/2010/main" val="3570452858"/>
              </p:ext>
            </p:extLst>
          </p:nvPr>
        </p:nvGraphicFramePr>
        <p:xfrm>
          <a:off x="5215898" y="2175669"/>
          <a:ext cx="3596604" cy="781050"/>
        </p:xfrm>
        <a:graphic>
          <a:graphicData uri="http://schemas.openxmlformats.org/drawingml/2006/table">
            <a:tbl>
              <a:tblPr firstRow="1" firstCol="1" bandRow="1"/>
              <a:tblGrid>
                <a:gridCol w="733288">
                  <a:extLst>
                    <a:ext uri="{9D8B030D-6E8A-4147-A177-3AD203B41FA5}">
                      <a16:colId xmlns:a16="http://schemas.microsoft.com/office/drawing/2014/main" val="706781745"/>
                    </a:ext>
                  </a:extLst>
                </a:gridCol>
                <a:gridCol w="733288">
                  <a:extLst>
                    <a:ext uri="{9D8B030D-6E8A-4147-A177-3AD203B41FA5}">
                      <a16:colId xmlns:a16="http://schemas.microsoft.com/office/drawing/2014/main" val="1230856737"/>
                    </a:ext>
                  </a:extLst>
                </a:gridCol>
                <a:gridCol w="698370">
                  <a:extLst>
                    <a:ext uri="{9D8B030D-6E8A-4147-A177-3AD203B41FA5}">
                      <a16:colId xmlns:a16="http://schemas.microsoft.com/office/drawing/2014/main" val="1401881469"/>
                    </a:ext>
                  </a:extLst>
                </a:gridCol>
                <a:gridCol w="698370">
                  <a:extLst>
                    <a:ext uri="{9D8B030D-6E8A-4147-A177-3AD203B41FA5}">
                      <a16:colId xmlns:a16="http://schemas.microsoft.com/office/drawing/2014/main" val="310991539"/>
                    </a:ext>
                  </a:extLst>
                </a:gridCol>
                <a:gridCol w="733288">
                  <a:extLst>
                    <a:ext uri="{9D8B030D-6E8A-4147-A177-3AD203B41FA5}">
                      <a16:colId xmlns:a16="http://schemas.microsoft.com/office/drawing/2014/main" val="1457150571"/>
                    </a:ext>
                  </a:extLst>
                </a:gridCol>
              </a:tblGrid>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ETH/W</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1567647"/>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Pc1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0.0258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0.004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6.392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1315249"/>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Pc2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0.0319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0.013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2.411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0.017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20903037"/>
                  </a:ext>
                </a:extLst>
              </a:tr>
              <a:tr h="200025">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Pc3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0.21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0.014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14.57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871388"/>
                  </a:ext>
                </a:extLst>
              </a:tr>
            </a:tbl>
          </a:graphicData>
        </a:graphic>
      </p:graphicFrame>
      <p:graphicFrame>
        <p:nvGraphicFramePr>
          <p:cNvPr id="5" name="Table 4">
            <a:extLst>
              <a:ext uri="{FF2B5EF4-FFF2-40B4-BE49-F238E27FC236}">
                <a16:creationId xmlns:a16="http://schemas.microsoft.com/office/drawing/2014/main" id="{EA6EDF1D-EEC8-4877-BDCA-61D7674C7C22}"/>
              </a:ext>
            </a:extLst>
          </p:cNvPr>
          <p:cNvGraphicFramePr>
            <a:graphicFrameLocks noGrp="1"/>
          </p:cNvGraphicFramePr>
          <p:nvPr>
            <p:extLst>
              <p:ext uri="{D42A27DB-BD31-4B8C-83A1-F6EECF244321}">
                <p14:modId xmlns:p14="http://schemas.microsoft.com/office/powerpoint/2010/main" val="3343714977"/>
              </p:ext>
            </p:extLst>
          </p:nvPr>
        </p:nvGraphicFramePr>
        <p:xfrm>
          <a:off x="482630" y="4819599"/>
          <a:ext cx="3696996" cy="781050"/>
        </p:xfrm>
        <a:graphic>
          <a:graphicData uri="http://schemas.openxmlformats.org/drawingml/2006/table">
            <a:tbl>
              <a:tblPr firstRow="1" firstCol="1" bandRow="1"/>
              <a:tblGrid>
                <a:gridCol w="712810">
                  <a:extLst>
                    <a:ext uri="{9D8B030D-6E8A-4147-A177-3AD203B41FA5}">
                      <a16:colId xmlns:a16="http://schemas.microsoft.com/office/drawing/2014/main" val="2725609743"/>
                    </a:ext>
                  </a:extLst>
                </a:gridCol>
                <a:gridCol w="841512">
                  <a:extLst>
                    <a:ext uri="{9D8B030D-6E8A-4147-A177-3AD203B41FA5}">
                      <a16:colId xmlns:a16="http://schemas.microsoft.com/office/drawing/2014/main" val="490860281"/>
                    </a:ext>
                  </a:extLst>
                </a:gridCol>
                <a:gridCol w="619466">
                  <a:extLst>
                    <a:ext uri="{9D8B030D-6E8A-4147-A177-3AD203B41FA5}">
                      <a16:colId xmlns:a16="http://schemas.microsoft.com/office/drawing/2014/main" val="1799136185"/>
                    </a:ext>
                  </a:extLst>
                </a:gridCol>
                <a:gridCol w="810398">
                  <a:extLst>
                    <a:ext uri="{9D8B030D-6E8A-4147-A177-3AD203B41FA5}">
                      <a16:colId xmlns:a16="http://schemas.microsoft.com/office/drawing/2014/main" val="2175822453"/>
                    </a:ext>
                  </a:extLst>
                </a:gridCol>
                <a:gridCol w="712810">
                  <a:extLst>
                    <a:ext uri="{9D8B030D-6E8A-4147-A177-3AD203B41FA5}">
                      <a16:colId xmlns:a16="http://schemas.microsoft.com/office/drawing/2014/main" val="1634782473"/>
                    </a:ext>
                  </a:extLst>
                </a:gridCol>
              </a:tblGrid>
              <a:tr h="200025">
                <a:tc>
                  <a:txBody>
                    <a:bodyPr/>
                    <a:lstStyle/>
                    <a:p>
                      <a:pPr marL="0" marR="0">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BTC/M</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4028343"/>
                  </a:ext>
                </a:extLst>
              </a:tr>
              <a:tr h="190500">
                <a:tc>
                  <a:txBody>
                    <a:bodyPr/>
                    <a:lstStyle/>
                    <a:p>
                      <a:pPr marL="0" marR="0">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Pc1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-0.0221</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0.009</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-2.361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0.022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99955536"/>
                  </a:ext>
                </a:extLst>
              </a:tr>
              <a:tr h="190500">
                <a:tc>
                  <a:txBody>
                    <a:bodyPr/>
                    <a:lstStyle/>
                    <a:p>
                      <a:pPr marL="0" marR="0">
                        <a:lnSpc>
                          <a:spcPct val="107000"/>
                        </a:lnSpc>
                        <a:spcBef>
                          <a:spcPts val="0"/>
                        </a:spcBef>
                        <a:spcAft>
                          <a:spcPts val="0"/>
                        </a:spcAft>
                      </a:pPr>
                      <a:r>
                        <a:rPr lang="en-US" sz="1200" b="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Pc2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0.0212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0.027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0.779</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0.439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22646707"/>
                  </a:ext>
                </a:extLst>
              </a:tr>
              <a:tr h="200025">
                <a:tc>
                  <a:txBody>
                    <a:bodyPr/>
                    <a:lstStyle/>
                    <a:p>
                      <a:pPr marL="0" marR="0">
                        <a:lnSpc>
                          <a:spcPct val="107000"/>
                        </a:lnSpc>
                        <a:spcBef>
                          <a:spcPts val="0"/>
                        </a:spcBef>
                        <a:spcAft>
                          <a:spcPts val="0"/>
                        </a:spcAft>
                      </a:pPr>
                      <a:r>
                        <a:rPr lang="en-US" sz="1200" b="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Pc3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-0.0502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0.034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-1.485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0.143</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5813786"/>
                  </a:ext>
                </a:extLst>
              </a:tr>
            </a:tbl>
          </a:graphicData>
        </a:graphic>
      </p:graphicFrame>
      <p:graphicFrame>
        <p:nvGraphicFramePr>
          <p:cNvPr id="6" name="Table 5">
            <a:extLst>
              <a:ext uri="{FF2B5EF4-FFF2-40B4-BE49-F238E27FC236}">
                <a16:creationId xmlns:a16="http://schemas.microsoft.com/office/drawing/2014/main" id="{DC0BA220-1F5B-4E03-9713-8EED7415B95B}"/>
              </a:ext>
            </a:extLst>
          </p:cNvPr>
          <p:cNvGraphicFramePr>
            <a:graphicFrameLocks noGrp="1"/>
          </p:cNvGraphicFramePr>
          <p:nvPr>
            <p:extLst>
              <p:ext uri="{D42A27DB-BD31-4B8C-83A1-F6EECF244321}">
                <p14:modId xmlns:p14="http://schemas.microsoft.com/office/powerpoint/2010/main" val="3847180660"/>
              </p:ext>
            </p:extLst>
          </p:nvPr>
        </p:nvGraphicFramePr>
        <p:xfrm>
          <a:off x="5210239" y="4816239"/>
          <a:ext cx="3713586" cy="781050"/>
        </p:xfrm>
        <a:graphic>
          <a:graphicData uri="http://schemas.openxmlformats.org/drawingml/2006/table">
            <a:tbl>
              <a:tblPr firstRow="1" firstCol="1" bandRow="1"/>
              <a:tblGrid>
                <a:gridCol w="716009">
                  <a:extLst>
                    <a:ext uri="{9D8B030D-6E8A-4147-A177-3AD203B41FA5}">
                      <a16:colId xmlns:a16="http://schemas.microsoft.com/office/drawing/2014/main" val="552729335"/>
                    </a:ext>
                  </a:extLst>
                </a:gridCol>
                <a:gridCol w="845288">
                  <a:extLst>
                    <a:ext uri="{9D8B030D-6E8A-4147-A177-3AD203B41FA5}">
                      <a16:colId xmlns:a16="http://schemas.microsoft.com/office/drawing/2014/main" val="237052598"/>
                    </a:ext>
                  </a:extLst>
                </a:gridCol>
                <a:gridCol w="622246">
                  <a:extLst>
                    <a:ext uri="{9D8B030D-6E8A-4147-A177-3AD203B41FA5}">
                      <a16:colId xmlns:a16="http://schemas.microsoft.com/office/drawing/2014/main" val="4112147368"/>
                    </a:ext>
                  </a:extLst>
                </a:gridCol>
                <a:gridCol w="814034">
                  <a:extLst>
                    <a:ext uri="{9D8B030D-6E8A-4147-A177-3AD203B41FA5}">
                      <a16:colId xmlns:a16="http://schemas.microsoft.com/office/drawing/2014/main" val="4168881445"/>
                    </a:ext>
                  </a:extLst>
                </a:gridCol>
                <a:gridCol w="716009">
                  <a:extLst>
                    <a:ext uri="{9D8B030D-6E8A-4147-A177-3AD203B41FA5}">
                      <a16:colId xmlns:a16="http://schemas.microsoft.com/office/drawing/2014/main" val="2327042161"/>
                    </a:ext>
                  </a:extLst>
                </a:gridCol>
              </a:tblGrid>
              <a:tr h="200025">
                <a:tc>
                  <a:txBody>
                    <a:bodyPr/>
                    <a:lstStyle/>
                    <a:p>
                      <a:pPr marL="0" marR="0">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ETH/M</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9172474"/>
                  </a:ext>
                </a:extLst>
              </a:tr>
              <a:tr h="190500">
                <a:tc>
                  <a:txBody>
                    <a:bodyPr/>
                    <a:lstStyle/>
                    <a:p>
                      <a:pPr marL="0" marR="0">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Pc1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-0.0331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0.015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-2.276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0.027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7445067"/>
                  </a:ext>
                </a:extLst>
              </a:tr>
              <a:tr h="190500">
                <a:tc>
                  <a:txBody>
                    <a:bodyPr/>
                    <a:lstStyle/>
                    <a:p>
                      <a:pPr marL="0" marR="0">
                        <a:lnSpc>
                          <a:spcPct val="107000"/>
                        </a:lnSpc>
                        <a:spcBef>
                          <a:spcPts val="0"/>
                        </a:spcBef>
                        <a:spcAft>
                          <a:spcPts val="0"/>
                        </a:spcAft>
                      </a:pPr>
                      <a:r>
                        <a:rPr lang="en-US" sz="1200" b="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Pc2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-0.0304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0.042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-0.721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0.474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71854053"/>
                  </a:ext>
                </a:extLst>
              </a:tr>
              <a:tr h="200025">
                <a:tc>
                  <a:txBody>
                    <a:bodyPr/>
                    <a:lstStyle/>
                    <a:p>
                      <a:pPr marL="0" marR="0">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Pc3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-0.0952</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0.052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-1.817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0.075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4212278"/>
                  </a:ext>
                </a:extLst>
              </a:tr>
            </a:tbl>
          </a:graphicData>
        </a:graphic>
      </p:graphicFrame>
      <p:sp>
        <p:nvSpPr>
          <p:cNvPr id="22" name="TextBox 21">
            <a:extLst>
              <a:ext uri="{FF2B5EF4-FFF2-40B4-BE49-F238E27FC236}">
                <a16:creationId xmlns:a16="http://schemas.microsoft.com/office/drawing/2014/main" id="{B73D3C34-0B94-4E28-AB9F-68AB40DBE828}"/>
              </a:ext>
            </a:extLst>
          </p:cNvPr>
          <p:cNvSpPr txBox="1"/>
          <p:nvPr/>
        </p:nvSpPr>
        <p:spPr>
          <a:xfrm>
            <a:off x="9241933" y="299036"/>
            <a:ext cx="2696546" cy="2169825"/>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Weekly BTC</a:t>
            </a:r>
            <a:endParaRPr kumimoji="0" lang="en-US" altLang="en-US" sz="5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Times New Roman" panose="02020603050405020304" pitchFamily="18" charset="0"/>
              </a:rPr>
              <a:t>R-squared (uncentered): 0.499</a:t>
            </a: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Times New Roman" panose="02020603050405020304" pitchFamily="18" charset="0"/>
              </a:rPr>
              <a:t>Adj. R-squared (uncentered): 0.491</a:t>
            </a: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500" b="0" i="0" u="none" strike="noStrike" cap="none" normalizeH="0" baseline="0" dirty="0">
                <a:ln>
                  <a:noFill/>
                </a:ln>
                <a:solidFill>
                  <a:schemeClr val="bg2"/>
                </a:solidFill>
                <a:effectLst/>
                <a:latin typeface="Consolas" panose="020B0609020204030204" pitchFamily="49" charset="0"/>
              </a:rPr>
              <a:t> </a:t>
            </a:r>
            <a:endParaRPr kumimoji="0" lang="en-US" altLang="en-US" sz="12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Weekly ETH</a:t>
            </a:r>
            <a:endParaRPr kumimoji="0" lang="en-US" altLang="en-US" sz="5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0.591</a:t>
            </a:r>
            <a:endParaRPr kumimoji="0" lang="en-US" altLang="en-US" sz="5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0.584</a:t>
            </a: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5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Monthly BTC</a:t>
            </a:r>
            <a:endParaRPr kumimoji="0" lang="en-US" altLang="en-US" sz="5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0.130</a:t>
            </a:r>
            <a:endParaRPr kumimoji="0" lang="en-US" altLang="en-US" sz="5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0.084</a:t>
            </a: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5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Monthly ETH</a:t>
            </a:r>
            <a:endParaRPr kumimoji="0" lang="en-US" altLang="en-US" sz="5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0.139</a:t>
            </a:r>
            <a:endParaRPr kumimoji="0" lang="en-US" altLang="en-US" sz="5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0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0.092</a:t>
            </a:r>
            <a:endParaRPr kumimoji="0" lang="en-US" altLang="en-US" sz="1200" b="0" i="0" u="none" strike="noStrike" cap="none" normalizeH="0" baseline="0" dirty="0">
              <a:ln>
                <a:noFill/>
              </a:ln>
              <a:solidFill>
                <a:schemeClr val="bg2"/>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E67BD7C3-9335-415D-877C-87EE1621158B}"/>
              </a:ext>
            </a:extLst>
          </p:cNvPr>
          <p:cNvSpPr txBox="1"/>
          <p:nvPr/>
        </p:nvSpPr>
        <p:spPr>
          <a:xfrm>
            <a:off x="9275726" y="3198639"/>
            <a:ext cx="2628960" cy="2438168"/>
          </a:xfrm>
          <a:prstGeom prst="rect">
            <a:avLst/>
          </a:prstGeom>
          <a:noFill/>
        </p:spPr>
        <p:txBody>
          <a:bodyPr wrap="square">
            <a:spAutoFit/>
          </a:bodyPr>
          <a:lstStyle/>
          <a:p>
            <a:pPr marL="0" marR="0">
              <a:lnSpc>
                <a:spcPct val="107000"/>
              </a:lnSpc>
              <a:spcBef>
                <a:spcPts val="0"/>
              </a:spcBef>
              <a:spcAft>
                <a:spcPts val="800"/>
              </a:spcAft>
            </a:pPr>
            <a:r>
              <a:rPr lang="en-US" sz="11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Both Weekly crypto has all significant positive relationship with all principal components. However, the monthly table, give almost opposite direction with stock variables. The result is conflict which each other and conflict with the 1</a:t>
            </a:r>
            <a:r>
              <a:rPr lang="en-US" sz="1100" baseline="300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st</a:t>
            </a:r>
            <a:r>
              <a:rPr lang="en-US" sz="11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 glance analysis. To conclude the analysis, we will create the principal component against stocks further in “Part2 principal component analysis.” </a:t>
            </a:r>
            <a:endParaRPr lang="en-US" sz="1050" dirty="0">
              <a:solidFill>
                <a:schemeClr val="bg2"/>
              </a:solidFill>
              <a:effectLst/>
              <a:latin typeface="Consolas" panose="020B0609020204030204" pitchFamily="49"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040502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9390155-77E0-4589-ACED-1E296B7C9808}"/>
              </a:ext>
            </a:extLst>
          </p:cNvPr>
          <p:cNvSpPr/>
          <p:nvPr/>
        </p:nvSpPr>
        <p:spPr>
          <a:xfrm>
            <a:off x="9123134" y="-32319"/>
            <a:ext cx="3104177" cy="689031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a:xfrm>
            <a:off x="373249" y="299036"/>
            <a:ext cx="8574808" cy="862976"/>
          </a:xfrm>
        </p:spPr>
        <p:txBody>
          <a:bodyPr>
            <a:noAutofit/>
          </a:bodyPr>
          <a:lstStyle/>
          <a:p>
            <a:r>
              <a:rPr lang="en-US" sz="3200" dirty="0">
                <a:latin typeface="Sylfaen" panose="010A0502050306030303" pitchFamily="18" charset="0"/>
              </a:rPr>
              <a:t>5. Crypto return-Regression: Alternative Asset</a:t>
            </a:r>
          </a:p>
        </p:txBody>
      </p:sp>
      <p:sp>
        <p:nvSpPr>
          <p:cNvPr id="32" name="Rectangle 7">
            <a:extLst>
              <a:ext uri="{FF2B5EF4-FFF2-40B4-BE49-F238E27FC236}">
                <a16:creationId xmlns:a16="http://schemas.microsoft.com/office/drawing/2014/main" id="{AD4ADD45-74DC-489A-BB38-70EDC48B3812}"/>
              </a:ext>
            </a:extLst>
          </p:cNvPr>
          <p:cNvSpPr>
            <a:spLocks noChangeArrowheads="1"/>
          </p:cNvSpPr>
          <p:nvPr/>
        </p:nvSpPr>
        <p:spPr bwMode="auto">
          <a:xfrm>
            <a:off x="1460240" y="5681006"/>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9" name="Straight Connector 38">
            <a:extLst>
              <a:ext uri="{FF2B5EF4-FFF2-40B4-BE49-F238E27FC236}">
                <a16:creationId xmlns:a16="http://schemas.microsoft.com/office/drawing/2014/main" id="{056CBDA7-37B1-475E-A385-60DA81D71E08}"/>
              </a:ext>
            </a:extLst>
          </p:cNvPr>
          <p:cNvCxnSpPr>
            <a:cxnSpLocks/>
          </p:cNvCxnSpPr>
          <p:nvPr/>
        </p:nvCxnSpPr>
        <p:spPr>
          <a:xfrm>
            <a:off x="4730621" y="1819469"/>
            <a:ext cx="0" cy="433873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8B3061-6D26-4347-83FE-26999A878F86}"/>
              </a:ext>
            </a:extLst>
          </p:cNvPr>
          <p:cNvCxnSpPr>
            <a:cxnSpLocks/>
          </p:cNvCxnSpPr>
          <p:nvPr/>
        </p:nvCxnSpPr>
        <p:spPr>
          <a:xfrm>
            <a:off x="951722" y="4026158"/>
            <a:ext cx="7781731" cy="0"/>
          </a:xfrm>
          <a:prstGeom prst="line">
            <a:avLst/>
          </a:prstGeom>
        </p:spPr>
        <p:style>
          <a:lnRef idx="1">
            <a:schemeClr val="dk1"/>
          </a:lnRef>
          <a:fillRef idx="0">
            <a:schemeClr val="dk1"/>
          </a:fillRef>
          <a:effectRef idx="0">
            <a:schemeClr val="dk1"/>
          </a:effectRef>
          <a:fontRef idx="minor">
            <a:schemeClr val="tx1"/>
          </a:fontRef>
        </p:style>
      </p:cxnSp>
      <p:pic>
        <p:nvPicPr>
          <p:cNvPr id="37" name="Picture 4">
            <a:extLst>
              <a:ext uri="{FF2B5EF4-FFF2-40B4-BE49-F238E27FC236}">
                <a16:creationId xmlns:a16="http://schemas.microsoft.com/office/drawing/2014/main" id="{8138C741-E249-478F-833B-B0711C15F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003" y="3746240"/>
            <a:ext cx="537066" cy="5370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Ethereum - Wikipedia">
            <a:extLst>
              <a:ext uri="{FF2B5EF4-FFF2-40B4-BE49-F238E27FC236}">
                <a16:creationId xmlns:a16="http://schemas.microsoft.com/office/drawing/2014/main" id="{EA4327FF-C6B2-4856-89A7-E720AD528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237" y="3527866"/>
            <a:ext cx="889857" cy="88985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0B7ADB0-1548-4DA9-8B56-7802F32EBD6B}"/>
              </a:ext>
            </a:extLst>
          </p:cNvPr>
          <p:cNvSpPr txBox="1"/>
          <p:nvPr/>
        </p:nvSpPr>
        <p:spPr>
          <a:xfrm>
            <a:off x="4349878" y="2396927"/>
            <a:ext cx="802433" cy="369332"/>
          </a:xfrm>
          <a:prstGeom prst="rect">
            <a:avLst/>
          </a:prstGeom>
          <a:noFill/>
        </p:spPr>
        <p:txBody>
          <a:bodyPr wrap="square" rtlCol="0">
            <a:spAutoFit/>
          </a:bodyPr>
          <a:lstStyle/>
          <a:p>
            <a:r>
              <a:rPr lang="en-US" dirty="0"/>
              <a:t>WEEK</a:t>
            </a:r>
          </a:p>
        </p:txBody>
      </p:sp>
      <p:sp>
        <p:nvSpPr>
          <p:cNvPr id="45" name="TextBox 44">
            <a:extLst>
              <a:ext uri="{FF2B5EF4-FFF2-40B4-BE49-F238E27FC236}">
                <a16:creationId xmlns:a16="http://schemas.microsoft.com/office/drawing/2014/main" id="{5892E85A-9459-482C-9E30-940B9FACBB77}"/>
              </a:ext>
            </a:extLst>
          </p:cNvPr>
          <p:cNvSpPr txBox="1"/>
          <p:nvPr/>
        </p:nvSpPr>
        <p:spPr>
          <a:xfrm>
            <a:off x="4256730" y="5022098"/>
            <a:ext cx="953509" cy="369332"/>
          </a:xfrm>
          <a:prstGeom prst="rect">
            <a:avLst/>
          </a:prstGeom>
          <a:noFill/>
        </p:spPr>
        <p:txBody>
          <a:bodyPr wrap="square" rtlCol="0">
            <a:spAutoFit/>
          </a:bodyPr>
          <a:lstStyle/>
          <a:p>
            <a:r>
              <a:rPr lang="en-US" dirty="0"/>
              <a:t>MONTH</a:t>
            </a:r>
          </a:p>
        </p:txBody>
      </p:sp>
      <p:graphicFrame>
        <p:nvGraphicFramePr>
          <p:cNvPr id="13" name="Table 12">
            <a:extLst>
              <a:ext uri="{FF2B5EF4-FFF2-40B4-BE49-F238E27FC236}">
                <a16:creationId xmlns:a16="http://schemas.microsoft.com/office/drawing/2014/main" id="{283F44A2-9071-48FC-B30B-0B82AE28488E}"/>
              </a:ext>
            </a:extLst>
          </p:cNvPr>
          <p:cNvGraphicFramePr>
            <a:graphicFrameLocks noGrp="1"/>
          </p:cNvGraphicFramePr>
          <p:nvPr>
            <p:extLst>
              <p:ext uri="{D42A27DB-BD31-4B8C-83A1-F6EECF244321}">
                <p14:modId xmlns:p14="http://schemas.microsoft.com/office/powerpoint/2010/main" val="2631205913"/>
              </p:ext>
            </p:extLst>
          </p:nvPr>
        </p:nvGraphicFramePr>
        <p:xfrm>
          <a:off x="5170611" y="1906834"/>
          <a:ext cx="3870748" cy="1352550"/>
        </p:xfrm>
        <a:graphic>
          <a:graphicData uri="http://schemas.openxmlformats.org/drawingml/2006/table">
            <a:tbl>
              <a:tblPr firstRow="1" firstCol="1" bandRow="1"/>
              <a:tblGrid>
                <a:gridCol w="721471">
                  <a:extLst>
                    <a:ext uri="{9D8B030D-6E8A-4147-A177-3AD203B41FA5}">
                      <a16:colId xmlns:a16="http://schemas.microsoft.com/office/drawing/2014/main" val="2218683995"/>
                    </a:ext>
                  </a:extLst>
                </a:gridCol>
                <a:gridCol w="916153">
                  <a:extLst>
                    <a:ext uri="{9D8B030D-6E8A-4147-A177-3AD203B41FA5}">
                      <a16:colId xmlns:a16="http://schemas.microsoft.com/office/drawing/2014/main" val="3322144536"/>
                    </a:ext>
                  </a:extLst>
                </a:gridCol>
                <a:gridCol w="626993">
                  <a:extLst>
                    <a:ext uri="{9D8B030D-6E8A-4147-A177-3AD203B41FA5}">
                      <a16:colId xmlns:a16="http://schemas.microsoft.com/office/drawing/2014/main" val="1705258051"/>
                    </a:ext>
                  </a:extLst>
                </a:gridCol>
                <a:gridCol w="884660">
                  <a:extLst>
                    <a:ext uri="{9D8B030D-6E8A-4147-A177-3AD203B41FA5}">
                      <a16:colId xmlns:a16="http://schemas.microsoft.com/office/drawing/2014/main" val="4276839870"/>
                    </a:ext>
                  </a:extLst>
                </a:gridCol>
                <a:gridCol w="721471">
                  <a:extLst>
                    <a:ext uri="{9D8B030D-6E8A-4147-A177-3AD203B41FA5}">
                      <a16:colId xmlns:a16="http://schemas.microsoft.com/office/drawing/2014/main" val="4061718396"/>
                    </a:ext>
                  </a:extLst>
                </a:gridCol>
              </a:tblGrid>
              <a:tr h="200025">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BTC/W </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7870161"/>
                  </a:ext>
                </a:extLst>
              </a:tr>
              <a:tr h="190500">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DXY</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-3.2859</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1.251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-2.626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0.009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54051046"/>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GOLD</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0.3528</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0.455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0.776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0.439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64815909"/>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OIL</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1.1612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0.162</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7.176</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0.000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34037777"/>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US_10Y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0.1331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0.208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0.639</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0.523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20695807"/>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US_2Y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-0.2352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0.181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-1.302</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0.195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22651597"/>
                  </a:ext>
                </a:extLst>
              </a:tr>
              <a:tr h="200025">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US_3M</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-0.1816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0.054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-3.341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0.001</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5376303"/>
                  </a:ext>
                </a:extLst>
              </a:tr>
            </a:tbl>
          </a:graphicData>
        </a:graphic>
      </p:graphicFrame>
      <p:graphicFrame>
        <p:nvGraphicFramePr>
          <p:cNvPr id="14" name="Table 13">
            <a:extLst>
              <a:ext uri="{FF2B5EF4-FFF2-40B4-BE49-F238E27FC236}">
                <a16:creationId xmlns:a16="http://schemas.microsoft.com/office/drawing/2014/main" id="{9A550678-C2F3-4204-A053-60AD82D9DA74}"/>
              </a:ext>
            </a:extLst>
          </p:cNvPr>
          <p:cNvGraphicFramePr>
            <a:graphicFrameLocks noGrp="1"/>
          </p:cNvGraphicFramePr>
          <p:nvPr>
            <p:extLst>
              <p:ext uri="{D42A27DB-BD31-4B8C-83A1-F6EECF244321}">
                <p14:modId xmlns:p14="http://schemas.microsoft.com/office/powerpoint/2010/main" val="4158594592"/>
              </p:ext>
            </p:extLst>
          </p:nvPr>
        </p:nvGraphicFramePr>
        <p:xfrm>
          <a:off x="306581" y="1894700"/>
          <a:ext cx="3912983" cy="1352550"/>
        </p:xfrm>
        <a:graphic>
          <a:graphicData uri="http://schemas.openxmlformats.org/drawingml/2006/table">
            <a:tbl>
              <a:tblPr firstRow="1" firstCol="1" bandRow="1"/>
              <a:tblGrid>
                <a:gridCol w="754454">
                  <a:extLst>
                    <a:ext uri="{9D8B030D-6E8A-4147-A177-3AD203B41FA5}">
                      <a16:colId xmlns:a16="http://schemas.microsoft.com/office/drawing/2014/main" val="1259888030"/>
                    </a:ext>
                  </a:extLst>
                </a:gridCol>
                <a:gridCol w="890675">
                  <a:extLst>
                    <a:ext uri="{9D8B030D-6E8A-4147-A177-3AD203B41FA5}">
                      <a16:colId xmlns:a16="http://schemas.microsoft.com/office/drawing/2014/main" val="3987552515"/>
                    </a:ext>
                  </a:extLst>
                </a:gridCol>
                <a:gridCol w="655657">
                  <a:extLst>
                    <a:ext uri="{9D8B030D-6E8A-4147-A177-3AD203B41FA5}">
                      <a16:colId xmlns:a16="http://schemas.microsoft.com/office/drawing/2014/main" val="3776314032"/>
                    </a:ext>
                  </a:extLst>
                </a:gridCol>
                <a:gridCol w="857743">
                  <a:extLst>
                    <a:ext uri="{9D8B030D-6E8A-4147-A177-3AD203B41FA5}">
                      <a16:colId xmlns:a16="http://schemas.microsoft.com/office/drawing/2014/main" val="1862398892"/>
                    </a:ext>
                  </a:extLst>
                </a:gridCol>
                <a:gridCol w="754454">
                  <a:extLst>
                    <a:ext uri="{9D8B030D-6E8A-4147-A177-3AD203B41FA5}">
                      <a16:colId xmlns:a16="http://schemas.microsoft.com/office/drawing/2014/main" val="2077405711"/>
                    </a:ext>
                  </a:extLst>
                </a:gridCol>
              </a:tblGrid>
              <a:tr h="200025">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ETH/W</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0858438"/>
                  </a:ext>
                </a:extLst>
              </a:tr>
              <a:tr h="190500">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DXY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-9.9977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1.723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-5.803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75923734"/>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GOLD</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-1.03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0.626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-1.645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0.102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8592686"/>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OIL</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1.1347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dirty="0">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0.223</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5.092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35909556"/>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US_10Y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0.285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0.287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0.994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0.322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29723107"/>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US_2Y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-0.2108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0.249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-0.847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0.398</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65897206"/>
                  </a:ext>
                </a:extLst>
              </a:tr>
              <a:tr h="200025">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US_3M</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-0.1836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0.075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-2.454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0.015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428292"/>
                  </a:ext>
                </a:extLst>
              </a:tr>
            </a:tbl>
          </a:graphicData>
        </a:graphic>
      </p:graphicFrame>
      <p:graphicFrame>
        <p:nvGraphicFramePr>
          <p:cNvPr id="15" name="Table 14">
            <a:extLst>
              <a:ext uri="{FF2B5EF4-FFF2-40B4-BE49-F238E27FC236}">
                <a16:creationId xmlns:a16="http://schemas.microsoft.com/office/drawing/2014/main" id="{230F6FEF-F4D2-4CCB-8A9A-D29B86D0BF1A}"/>
              </a:ext>
            </a:extLst>
          </p:cNvPr>
          <p:cNvGraphicFramePr>
            <a:graphicFrameLocks noGrp="1"/>
          </p:cNvGraphicFramePr>
          <p:nvPr>
            <p:extLst>
              <p:ext uri="{D42A27DB-BD31-4B8C-83A1-F6EECF244321}">
                <p14:modId xmlns:p14="http://schemas.microsoft.com/office/powerpoint/2010/main" val="691527922"/>
              </p:ext>
            </p:extLst>
          </p:nvPr>
        </p:nvGraphicFramePr>
        <p:xfrm>
          <a:off x="301143" y="4583750"/>
          <a:ext cx="3940927" cy="1352550"/>
        </p:xfrm>
        <a:graphic>
          <a:graphicData uri="http://schemas.openxmlformats.org/drawingml/2006/table">
            <a:tbl>
              <a:tblPr firstRow="1" firstCol="1" bandRow="1"/>
              <a:tblGrid>
                <a:gridCol w="773152">
                  <a:extLst>
                    <a:ext uri="{9D8B030D-6E8A-4147-A177-3AD203B41FA5}">
                      <a16:colId xmlns:a16="http://schemas.microsoft.com/office/drawing/2014/main" val="1447827054"/>
                    </a:ext>
                  </a:extLst>
                </a:gridCol>
                <a:gridCol w="773152">
                  <a:extLst>
                    <a:ext uri="{9D8B030D-6E8A-4147-A177-3AD203B41FA5}">
                      <a16:colId xmlns:a16="http://schemas.microsoft.com/office/drawing/2014/main" val="2297124701"/>
                    </a:ext>
                  </a:extLst>
                </a:gridCol>
                <a:gridCol w="736335">
                  <a:extLst>
                    <a:ext uri="{9D8B030D-6E8A-4147-A177-3AD203B41FA5}">
                      <a16:colId xmlns:a16="http://schemas.microsoft.com/office/drawing/2014/main" val="3299573191"/>
                    </a:ext>
                  </a:extLst>
                </a:gridCol>
                <a:gridCol w="885136">
                  <a:extLst>
                    <a:ext uri="{9D8B030D-6E8A-4147-A177-3AD203B41FA5}">
                      <a16:colId xmlns:a16="http://schemas.microsoft.com/office/drawing/2014/main" val="2249123049"/>
                    </a:ext>
                  </a:extLst>
                </a:gridCol>
                <a:gridCol w="773152">
                  <a:extLst>
                    <a:ext uri="{9D8B030D-6E8A-4147-A177-3AD203B41FA5}">
                      <a16:colId xmlns:a16="http://schemas.microsoft.com/office/drawing/2014/main" val="1409734092"/>
                    </a:ext>
                  </a:extLst>
                </a:gridCol>
              </a:tblGrid>
              <a:tr h="200025">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BTC/M</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9576977"/>
                  </a:ext>
                </a:extLst>
              </a:tr>
              <a:tr h="190500">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DXY</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0.92</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2.259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0.407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0.685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06750161"/>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GOLD</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1.8658</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1.148</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1.626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698332633"/>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OIL</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0.3128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0.273</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1.146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0.257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28487735"/>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US_10Y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0.2886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0.442</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0.654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0.516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94382463"/>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US_2Y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0.0162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0.368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0.044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0.965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6612048"/>
                  </a:ext>
                </a:extLst>
              </a:tr>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US_3M</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-0.093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0.177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-0.526</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0.601</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439107"/>
                  </a:ext>
                </a:extLst>
              </a:tr>
            </a:tbl>
          </a:graphicData>
        </a:graphic>
      </p:graphicFrame>
      <p:graphicFrame>
        <p:nvGraphicFramePr>
          <p:cNvPr id="16" name="Table 15">
            <a:extLst>
              <a:ext uri="{FF2B5EF4-FFF2-40B4-BE49-F238E27FC236}">
                <a16:creationId xmlns:a16="http://schemas.microsoft.com/office/drawing/2014/main" id="{855E7263-98A6-44FD-9ECB-D1DBBCA26BE6}"/>
              </a:ext>
            </a:extLst>
          </p:cNvPr>
          <p:cNvGraphicFramePr>
            <a:graphicFrameLocks noGrp="1"/>
          </p:cNvGraphicFramePr>
          <p:nvPr>
            <p:extLst>
              <p:ext uri="{D42A27DB-BD31-4B8C-83A1-F6EECF244321}">
                <p14:modId xmlns:p14="http://schemas.microsoft.com/office/powerpoint/2010/main" val="793514860"/>
              </p:ext>
            </p:extLst>
          </p:nvPr>
        </p:nvGraphicFramePr>
        <p:xfrm>
          <a:off x="5219174" y="4542600"/>
          <a:ext cx="3822178" cy="1352550"/>
        </p:xfrm>
        <a:graphic>
          <a:graphicData uri="http://schemas.openxmlformats.org/drawingml/2006/table">
            <a:tbl>
              <a:tblPr firstRow="1" firstCol="1" bandRow="1"/>
              <a:tblGrid>
                <a:gridCol w="724475">
                  <a:extLst>
                    <a:ext uri="{9D8B030D-6E8A-4147-A177-3AD203B41FA5}">
                      <a16:colId xmlns:a16="http://schemas.microsoft.com/office/drawing/2014/main" val="2207889180"/>
                    </a:ext>
                  </a:extLst>
                </a:gridCol>
                <a:gridCol w="855282">
                  <a:extLst>
                    <a:ext uri="{9D8B030D-6E8A-4147-A177-3AD203B41FA5}">
                      <a16:colId xmlns:a16="http://schemas.microsoft.com/office/drawing/2014/main" val="347635167"/>
                    </a:ext>
                  </a:extLst>
                </a:gridCol>
                <a:gridCol w="629602">
                  <a:extLst>
                    <a:ext uri="{9D8B030D-6E8A-4147-A177-3AD203B41FA5}">
                      <a16:colId xmlns:a16="http://schemas.microsoft.com/office/drawing/2014/main" val="2283823165"/>
                    </a:ext>
                  </a:extLst>
                </a:gridCol>
                <a:gridCol w="888344">
                  <a:extLst>
                    <a:ext uri="{9D8B030D-6E8A-4147-A177-3AD203B41FA5}">
                      <a16:colId xmlns:a16="http://schemas.microsoft.com/office/drawing/2014/main" val="1735001368"/>
                    </a:ext>
                  </a:extLst>
                </a:gridCol>
                <a:gridCol w="724475">
                  <a:extLst>
                    <a:ext uri="{9D8B030D-6E8A-4147-A177-3AD203B41FA5}">
                      <a16:colId xmlns:a16="http://schemas.microsoft.com/office/drawing/2014/main" val="2547435160"/>
                    </a:ext>
                  </a:extLst>
                </a:gridCol>
              </a:tblGrid>
              <a:tr h="200025">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ETH/M</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114239"/>
                  </a:ext>
                </a:extLst>
              </a:tr>
              <a:tr h="190500">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DXY</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-6.2761</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3.457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-1.815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0.075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11422009"/>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GOLD</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1.1892</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1.757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0.677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0.501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59899069"/>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OIL</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-0.1318</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0.418</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-0.315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0.754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61272786"/>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US_10Y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0.4109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0.676</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0.608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0.546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26149869"/>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US_2Y</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-0.1106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0.564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-0.196</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0.845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45590714"/>
                  </a:ext>
                </a:extLst>
              </a:tr>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US_3M</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0.1475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0.271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0.545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0.588</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185920"/>
                  </a:ext>
                </a:extLst>
              </a:tr>
            </a:tbl>
          </a:graphicData>
        </a:graphic>
      </p:graphicFrame>
      <p:sp>
        <p:nvSpPr>
          <p:cNvPr id="28" name="TextBox 27">
            <a:extLst>
              <a:ext uri="{FF2B5EF4-FFF2-40B4-BE49-F238E27FC236}">
                <a16:creationId xmlns:a16="http://schemas.microsoft.com/office/drawing/2014/main" id="{3612C492-3372-4907-BB73-36E4FDBC7D33}"/>
              </a:ext>
            </a:extLst>
          </p:cNvPr>
          <p:cNvSpPr txBox="1"/>
          <p:nvPr/>
        </p:nvSpPr>
        <p:spPr>
          <a:xfrm>
            <a:off x="9114196" y="172492"/>
            <a:ext cx="3423606" cy="2185214"/>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Weekly BTC</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0.385</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0.364</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Weekly ETH</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0.355</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0.333</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Monthly BTC</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0.094</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-0.008</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Monthly ETH</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Times New Roman" panose="02020603050405020304" pitchFamily="18" charset="0"/>
              </a:rPr>
              <a:t>R-squared (uncentered): 0.125</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Times New Roman" panose="02020603050405020304" pitchFamily="18" charset="0"/>
              </a:rPr>
              <a:t>Adj. R-squared (uncentered): 0.026</a:t>
            </a:r>
            <a:endParaRPr lang="en-US" sz="1100" dirty="0">
              <a:solidFill>
                <a:schemeClr val="bg2"/>
              </a:solidFill>
              <a:latin typeface="Consolas" panose="020B0609020204030204" pitchFamily="49" charset="0"/>
            </a:endParaRPr>
          </a:p>
        </p:txBody>
      </p:sp>
      <p:sp>
        <p:nvSpPr>
          <p:cNvPr id="30" name="TextBox 29">
            <a:extLst>
              <a:ext uri="{FF2B5EF4-FFF2-40B4-BE49-F238E27FC236}">
                <a16:creationId xmlns:a16="http://schemas.microsoft.com/office/drawing/2014/main" id="{E72CC4F3-9719-4FF6-AB6E-B374CFAC0476}"/>
              </a:ext>
            </a:extLst>
          </p:cNvPr>
          <p:cNvSpPr txBox="1"/>
          <p:nvPr/>
        </p:nvSpPr>
        <p:spPr>
          <a:xfrm>
            <a:off x="9322115" y="2514465"/>
            <a:ext cx="2706214" cy="4138569"/>
          </a:xfrm>
          <a:prstGeom prst="rect">
            <a:avLst/>
          </a:prstGeom>
          <a:noFill/>
        </p:spPr>
        <p:txBody>
          <a:bodyPr wrap="square">
            <a:spAutoFit/>
          </a:bodyPr>
          <a:lstStyle/>
          <a:p>
            <a:pPr marL="0" marR="0">
              <a:lnSpc>
                <a:spcPct val="107000"/>
              </a:lnSpc>
              <a:spcBef>
                <a:spcPts val="0"/>
              </a:spcBef>
              <a:spcAft>
                <a:spcPts val="800"/>
              </a:spcAft>
            </a:pPr>
            <a:r>
              <a:rPr lang="en-US" sz="10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In the analysis above, 3 of the table (Weekly BTC, Weekly ETH, monthly ETH) indicates a negative relationship with DXY: us dollar index. An interesting fact is that the Cryptos here is not a direct substitution to the Gold with 4 of the table here showing the different sign, magnitude, and level of significance indicate the no substitution effect in a short timeframe and longtime frame between cryptos and Gold, unlike the most well-known theory out there. </a:t>
            </a:r>
            <a:endParaRPr lang="en-US" sz="9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0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3-month yield in the negative direction in a short timeframe. It seems like the 3-month yield us bond behaves the same as the US dollar index. The 3-month bond is an indicator of high liquidity US assets. Therefore, in the short term, it makes sense that the yield of a 3-month bond in the US has the same sign as DXY or us dollar index. </a:t>
            </a:r>
            <a:endParaRPr lang="en-US" sz="9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17716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9390155-77E0-4589-ACED-1E296B7C9808}"/>
              </a:ext>
            </a:extLst>
          </p:cNvPr>
          <p:cNvSpPr/>
          <p:nvPr/>
        </p:nvSpPr>
        <p:spPr>
          <a:xfrm>
            <a:off x="9087823" y="0"/>
            <a:ext cx="3104177" cy="68903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a:xfrm>
            <a:off x="373249" y="299036"/>
            <a:ext cx="8574808" cy="862976"/>
          </a:xfrm>
        </p:spPr>
        <p:txBody>
          <a:bodyPr>
            <a:noAutofit/>
          </a:bodyPr>
          <a:lstStyle/>
          <a:p>
            <a:r>
              <a:rPr lang="en-US" sz="3200" dirty="0">
                <a:latin typeface="Sylfaen" panose="010A0502050306030303" pitchFamily="18" charset="0"/>
              </a:rPr>
              <a:t>5. Crypto return-Regression: Cryptos</a:t>
            </a:r>
          </a:p>
        </p:txBody>
      </p:sp>
      <p:sp>
        <p:nvSpPr>
          <p:cNvPr id="32" name="Rectangle 7">
            <a:extLst>
              <a:ext uri="{FF2B5EF4-FFF2-40B4-BE49-F238E27FC236}">
                <a16:creationId xmlns:a16="http://schemas.microsoft.com/office/drawing/2014/main" id="{AD4ADD45-74DC-489A-BB38-70EDC48B3812}"/>
              </a:ext>
            </a:extLst>
          </p:cNvPr>
          <p:cNvSpPr>
            <a:spLocks noChangeArrowheads="1"/>
          </p:cNvSpPr>
          <p:nvPr/>
        </p:nvSpPr>
        <p:spPr bwMode="auto">
          <a:xfrm>
            <a:off x="1460240" y="5681006"/>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9" name="Straight Connector 38">
            <a:extLst>
              <a:ext uri="{FF2B5EF4-FFF2-40B4-BE49-F238E27FC236}">
                <a16:creationId xmlns:a16="http://schemas.microsoft.com/office/drawing/2014/main" id="{056CBDA7-37B1-475E-A385-60DA81D71E08}"/>
              </a:ext>
            </a:extLst>
          </p:cNvPr>
          <p:cNvCxnSpPr>
            <a:cxnSpLocks/>
          </p:cNvCxnSpPr>
          <p:nvPr/>
        </p:nvCxnSpPr>
        <p:spPr>
          <a:xfrm>
            <a:off x="4730621" y="1819469"/>
            <a:ext cx="0" cy="433873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8B3061-6D26-4347-83FE-26999A878F86}"/>
              </a:ext>
            </a:extLst>
          </p:cNvPr>
          <p:cNvCxnSpPr>
            <a:cxnSpLocks/>
          </p:cNvCxnSpPr>
          <p:nvPr/>
        </p:nvCxnSpPr>
        <p:spPr>
          <a:xfrm>
            <a:off x="951722" y="4026158"/>
            <a:ext cx="7781731" cy="0"/>
          </a:xfrm>
          <a:prstGeom prst="line">
            <a:avLst/>
          </a:prstGeom>
        </p:spPr>
        <p:style>
          <a:lnRef idx="1">
            <a:schemeClr val="dk1"/>
          </a:lnRef>
          <a:fillRef idx="0">
            <a:schemeClr val="dk1"/>
          </a:fillRef>
          <a:effectRef idx="0">
            <a:schemeClr val="dk1"/>
          </a:effectRef>
          <a:fontRef idx="minor">
            <a:schemeClr val="tx1"/>
          </a:fontRef>
        </p:style>
      </p:cxnSp>
      <p:pic>
        <p:nvPicPr>
          <p:cNvPr id="37" name="Picture 4">
            <a:extLst>
              <a:ext uri="{FF2B5EF4-FFF2-40B4-BE49-F238E27FC236}">
                <a16:creationId xmlns:a16="http://schemas.microsoft.com/office/drawing/2014/main" id="{8138C741-E249-478F-833B-B0711C15F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003" y="3746240"/>
            <a:ext cx="537066" cy="5370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Ethereum - Wikipedia">
            <a:extLst>
              <a:ext uri="{FF2B5EF4-FFF2-40B4-BE49-F238E27FC236}">
                <a16:creationId xmlns:a16="http://schemas.microsoft.com/office/drawing/2014/main" id="{EA4327FF-C6B2-4856-89A7-E720AD528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237" y="3527866"/>
            <a:ext cx="889857" cy="88985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0B7ADB0-1548-4DA9-8B56-7802F32EBD6B}"/>
              </a:ext>
            </a:extLst>
          </p:cNvPr>
          <p:cNvSpPr txBox="1"/>
          <p:nvPr/>
        </p:nvSpPr>
        <p:spPr>
          <a:xfrm>
            <a:off x="4349878" y="2396927"/>
            <a:ext cx="802433" cy="369332"/>
          </a:xfrm>
          <a:prstGeom prst="rect">
            <a:avLst/>
          </a:prstGeom>
          <a:noFill/>
        </p:spPr>
        <p:txBody>
          <a:bodyPr wrap="square" rtlCol="0">
            <a:spAutoFit/>
          </a:bodyPr>
          <a:lstStyle/>
          <a:p>
            <a:r>
              <a:rPr lang="en-US" dirty="0"/>
              <a:t>WEEK</a:t>
            </a:r>
          </a:p>
        </p:txBody>
      </p:sp>
      <p:sp>
        <p:nvSpPr>
          <p:cNvPr id="45" name="TextBox 44">
            <a:extLst>
              <a:ext uri="{FF2B5EF4-FFF2-40B4-BE49-F238E27FC236}">
                <a16:creationId xmlns:a16="http://schemas.microsoft.com/office/drawing/2014/main" id="{5892E85A-9459-482C-9E30-940B9FACBB77}"/>
              </a:ext>
            </a:extLst>
          </p:cNvPr>
          <p:cNvSpPr txBox="1"/>
          <p:nvPr/>
        </p:nvSpPr>
        <p:spPr>
          <a:xfrm>
            <a:off x="4274339" y="5221317"/>
            <a:ext cx="953509" cy="369332"/>
          </a:xfrm>
          <a:prstGeom prst="rect">
            <a:avLst/>
          </a:prstGeom>
          <a:noFill/>
        </p:spPr>
        <p:txBody>
          <a:bodyPr wrap="square" rtlCol="0">
            <a:spAutoFit/>
          </a:bodyPr>
          <a:lstStyle/>
          <a:p>
            <a:r>
              <a:rPr lang="en-US" dirty="0"/>
              <a:t>MONTH</a:t>
            </a:r>
          </a:p>
        </p:txBody>
      </p:sp>
      <p:graphicFrame>
        <p:nvGraphicFramePr>
          <p:cNvPr id="3" name="Table 2">
            <a:extLst>
              <a:ext uri="{FF2B5EF4-FFF2-40B4-BE49-F238E27FC236}">
                <a16:creationId xmlns:a16="http://schemas.microsoft.com/office/drawing/2014/main" id="{0D40CB5B-A741-4459-88BE-0B4CEA8972D0}"/>
              </a:ext>
            </a:extLst>
          </p:cNvPr>
          <p:cNvGraphicFramePr>
            <a:graphicFrameLocks noGrp="1"/>
          </p:cNvGraphicFramePr>
          <p:nvPr>
            <p:extLst>
              <p:ext uri="{D42A27DB-BD31-4B8C-83A1-F6EECF244321}">
                <p14:modId xmlns:p14="http://schemas.microsoft.com/office/powerpoint/2010/main" val="1899628269"/>
              </p:ext>
            </p:extLst>
          </p:nvPr>
        </p:nvGraphicFramePr>
        <p:xfrm>
          <a:off x="253677" y="2000568"/>
          <a:ext cx="4055255" cy="1162050"/>
        </p:xfrm>
        <a:graphic>
          <a:graphicData uri="http://schemas.openxmlformats.org/drawingml/2006/table">
            <a:tbl>
              <a:tblPr firstRow="1" firstCol="1" bandRow="1"/>
              <a:tblGrid>
                <a:gridCol w="757697">
                  <a:extLst>
                    <a:ext uri="{9D8B030D-6E8A-4147-A177-3AD203B41FA5}">
                      <a16:colId xmlns:a16="http://schemas.microsoft.com/office/drawing/2014/main" val="3210523401"/>
                    </a:ext>
                  </a:extLst>
                </a:gridCol>
                <a:gridCol w="1010263">
                  <a:extLst>
                    <a:ext uri="{9D8B030D-6E8A-4147-A177-3AD203B41FA5}">
                      <a16:colId xmlns:a16="http://schemas.microsoft.com/office/drawing/2014/main" val="2215623561"/>
                    </a:ext>
                  </a:extLst>
                </a:gridCol>
                <a:gridCol w="755986">
                  <a:extLst>
                    <a:ext uri="{9D8B030D-6E8A-4147-A177-3AD203B41FA5}">
                      <a16:colId xmlns:a16="http://schemas.microsoft.com/office/drawing/2014/main" val="744907709"/>
                    </a:ext>
                  </a:extLst>
                </a:gridCol>
                <a:gridCol w="735728">
                  <a:extLst>
                    <a:ext uri="{9D8B030D-6E8A-4147-A177-3AD203B41FA5}">
                      <a16:colId xmlns:a16="http://schemas.microsoft.com/office/drawing/2014/main" val="678364057"/>
                    </a:ext>
                  </a:extLst>
                </a:gridCol>
                <a:gridCol w="795581">
                  <a:extLst>
                    <a:ext uri="{9D8B030D-6E8A-4147-A177-3AD203B41FA5}">
                      <a16:colId xmlns:a16="http://schemas.microsoft.com/office/drawing/2014/main" val="4247156086"/>
                    </a:ext>
                  </a:extLst>
                </a:gridCol>
              </a:tblGrid>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BTC/W</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265543"/>
                  </a:ext>
                </a:extLst>
              </a:tr>
              <a:tr h="190500">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BTC_1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-0.2114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0.074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-2.853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dirty="0">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0.005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1134748"/>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BTC_4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-0.0537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0.074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-0.728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0.468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657135106"/>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ETH</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0.6257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0.032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19.82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0.000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8511452"/>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ETH_1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0.1353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0.055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2.446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0.015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11401634"/>
                  </a:ext>
                </a:extLst>
              </a:tr>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ETH_4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0.0024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0.054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0.044</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0.965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6283772"/>
                  </a:ext>
                </a:extLst>
              </a:tr>
            </a:tbl>
          </a:graphicData>
        </a:graphic>
      </p:graphicFrame>
      <p:graphicFrame>
        <p:nvGraphicFramePr>
          <p:cNvPr id="4" name="Table 3">
            <a:extLst>
              <a:ext uri="{FF2B5EF4-FFF2-40B4-BE49-F238E27FC236}">
                <a16:creationId xmlns:a16="http://schemas.microsoft.com/office/drawing/2014/main" id="{3AD21A6D-7DAA-4E5D-80A7-A7CFE3E551E7}"/>
              </a:ext>
            </a:extLst>
          </p:cNvPr>
          <p:cNvGraphicFramePr>
            <a:graphicFrameLocks noGrp="1"/>
          </p:cNvGraphicFramePr>
          <p:nvPr>
            <p:extLst>
              <p:ext uri="{D42A27DB-BD31-4B8C-83A1-F6EECF244321}">
                <p14:modId xmlns:p14="http://schemas.microsoft.com/office/powerpoint/2010/main" val="4100317466"/>
              </p:ext>
            </p:extLst>
          </p:nvPr>
        </p:nvGraphicFramePr>
        <p:xfrm>
          <a:off x="5085209" y="1978493"/>
          <a:ext cx="3945910" cy="1162050"/>
        </p:xfrm>
        <a:graphic>
          <a:graphicData uri="http://schemas.openxmlformats.org/drawingml/2006/table">
            <a:tbl>
              <a:tblPr firstRow="1" firstCol="1" bandRow="1"/>
              <a:tblGrid>
                <a:gridCol w="724574">
                  <a:extLst>
                    <a:ext uri="{9D8B030D-6E8A-4147-A177-3AD203B41FA5}">
                      <a16:colId xmlns:a16="http://schemas.microsoft.com/office/drawing/2014/main" val="3116458429"/>
                    </a:ext>
                  </a:extLst>
                </a:gridCol>
                <a:gridCol w="1034028">
                  <a:extLst>
                    <a:ext uri="{9D8B030D-6E8A-4147-A177-3AD203B41FA5}">
                      <a16:colId xmlns:a16="http://schemas.microsoft.com/office/drawing/2014/main" val="4204526399"/>
                    </a:ext>
                  </a:extLst>
                </a:gridCol>
                <a:gridCol w="587352">
                  <a:extLst>
                    <a:ext uri="{9D8B030D-6E8A-4147-A177-3AD203B41FA5}">
                      <a16:colId xmlns:a16="http://schemas.microsoft.com/office/drawing/2014/main" val="531891474"/>
                    </a:ext>
                  </a:extLst>
                </a:gridCol>
                <a:gridCol w="839153">
                  <a:extLst>
                    <a:ext uri="{9D8B030D-6E8A-4147-A177-3AD203B41FA5}">
                      <a16:colId xmlns:a16="http://schemas.microsoft.com/office/drawing/2014/main" val="662485597"/>
                    </a:ext>
                  </a:extLst>
                </a:gridCol>
                <a:gridCol w="760803">
                  <a:extLst>
                    <a:ext uri="{9D8B030D-6E8A-4147-A177-3AD203B41FA5}">
                      <a16:colId xmlns:a16="http://schemas.microsoft.com/office/drawing/2014/main" val="3214133310"/>
                    </a:ext>
                  </a:extLst>
                </a:gridCol>
              </a:tblGrid>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ETH/W</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633724"/>
                  </a:ext>
                </a:extLst>
              </a:tr>
              <a:tr h="190500">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ETH_1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-0.2311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0.073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-3.185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b="1">
                          <a:solidFill>
                            <a:srgbClr val="FF0000"/>
                          </a:solidFill>
                          <a:effectLst/>
                          <a:latin typeface="Consolas" panose="020B0609020204030204" pitchFamily="49" charset="0"/>
                          <a:ea typeface="Times New Roman" panose="02020603050405020304" pitchFamily="18" charset="0"/>
                          <a:cs typeface="Times New Roman" panose="02020603050405020304" pitchFamily="18" charset="0"/>
                        </a:rPr>
                        <a:t>0.002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02487740"/>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ETH_4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0.0509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0.072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0.705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0.481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36263904"/>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BTC</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1.1019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0.056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19.82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68372275"/>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BTC_1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0.1842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1.85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0.066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83907411"/>
                  </a:ext>
                </a:extLst>
              </a:tr>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BTC_4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0.0004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0.098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0.004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0.997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233900"/>
                  </a:ext>
                </a:extLst>
              </a:tr>
            </a:tbl>
          </a:graphicData>
        </a:graphic>
      </p:graphicFrame>
      <p:graphicFrame>
        <p:nvGraphicFramePr>
          <p:cNvPr id="5" name="Table 4">
            <a:extLst>
              <a:ext uri="{FF2B5EF4-FFF2-40B4-BE49-F238E27FC236}">
                <a16:creationId xmlns:a16="http://schemas.microsoft.com/office/drawing/2014/main" id="{F716F4FE-9C3D-4894-B86F-57ED55E93384}"/>
              </a:ext>
            </a:extLst>
          </p:cNvPr>
          <p:cNvGraphicFramePr>
            <a:graphicFrameLocks noGrp="1"/>
          </p:cNvGraphicFramePr>
          <p:nvPr>
            <p:extLst>
              <p:ext uri="{D42A27DB-BD31-4B8C-83A1-F6EECF244321}">
                <p14:modId xmlns:p14="http://schemas.microsoft.com/office/powerpoint/2010/main" val="2626039519"/>
              </p:ext>
            </p:extLst>
          </p:nvPr>
        </p:nvGraphicFramePr>
        <p:xfrm>
          <a:off x="367769" y="4705033"/>
          <a:ext cx="3810258" cy="1162050"/>
        </p:xfrm>
        <a:graphic>
          <a:graphicData uri="http://schemas.openxmlformats.org/drawingml/2006/table">
            <a:tbl>
              <a:tblPr firstRow="1" firstCol="1" bandRow="1"/>
              <a:tblGrid>
                <a:gridCol w="699665">
                  <a:extLst>
                    <a:ext uri="{9D8B030D-6E8A-4147-A177-3AD203B41FA5}">
                      <a16:colId xmlns:a16="http://schemas.microsoft.com/office/drawing/2014/main" val="1334414858"/>
                    </a:ext>
                  </a:extLst>
                </a:gridCol>
                <a:gridCol w="867293">
                  <a:extLst>
                    <a:ext uri="{9D8B030D-6E8A-4147-A177-3AD203B41FA5}">
                      <a16:colId xmlns:a16="http://schemas.microsoft.com/office/drawing/2014/main" val="2300891404"/>
                    </a:ext>
                  </a:extLst>
                </a:gridCol>
                <a:gridCol w="638444">
                  <a:extLst>
                    <a:ext uri="{9D8B030D-6E8A-4147-A177-3AD203B41FA5}">
                      <a16:colId xmlns:a16="http://schemas.microsoft.com/office/drawing/2014/main" val="1211446952"/>
                    </a:ext>
                  </a:extLst>
                </a:gridCol>
                <a:gridCol w="870208">
                  <a:extLst>
                    <a:ext uri="{9D8B030D-6E8A-4147-A177-3AD203B41FA5}">
                      <a16:colId xmlns:a16="http://schemas.microsoft.com/office/drawing/2014/main" val="1230243263"/>
                    </a:ext>
                  </a:extLst>
                </a:gridCol>
                <a:gridCol w="734648">
                  <a:extLst>
                    <a:ext uri="{9D8B030D-6E8A-4147-A177-3AD203B41FA5}">
                      <a16:colId xmlns:a16="http://schemas.microsoft.com/office/drawing/2014/main" val="3539914125"/>
                    </a:ext>
                  </a:extLst>
                </a:gridCol>
              </a:tblGrid>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BTC/M</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386068"/>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BTC_1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0.1112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0.138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0.803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0.426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41376938"/>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BTC_2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0.1202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0.139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0.868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0.389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33714167"/>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ETH</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0.3835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0.071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5.422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14094664"/>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ETH_1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-0.0848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0.087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-0.975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0.334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20835031"/>
                  </a:ext>
                </a:extLst>
              </a:tr>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ETH_2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0.0315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0.086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0.367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0.715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934576"/>
                  </a:ext>
                </a:extLst>
              </a:tr>
            </a:tbl>
          </a:graphicData>
        </a:graphic>
      </p:graphicFrame>
      <p:graphicFrame>
        <p:nvGraphicFramePr>
          <p:cNvPr id="6" name="Table 5">
            <a:extLst>
              <a:ext uri="{FF2B5EF4-FFF2-40B4-BE49-F238E27FC236}">
                <a16:creationId xmlns:a16="http://schemas.microsoft.com/office/drawing/2014/main" id="{7760FF53-FCDA-4916-AD60-0D0A33C72C08}"/>
              </a:ext>
            </a:extLst>
          </p:cNvPr>
          <p:cNvGraphicFramePr>
            <a:graphicFrameLocks noGrp="1"/>
          </p:cNvGraphicFramePr>
          <p:nvPr>
            <p:extLst>
              <p:ext uri="{D42A27DB-BD31-4B8C-83A1-F6EECF244321}">
                <p14:modId xmlns:p14="http://schemas.microsoft.com/office/powerpoint/2010/main" val="1238818321"/>
              </p:ext>
            </p:extLst>
          </p:nvPr>
        </p:nvGraphicFramePr>
        <p:xfrm>
          <a:off x="5177077" y="4705033"/>
          <a:ext cx="3854049" cy="1162050"/>
        </p:xfrm>
        <a:graphic>
          <a:graphicData uri="http://schemas.openxmlformats.org/drawingml/2006/table">
            <a:tbl>
              <a:tblPr firstRow="1" firstCol="1" bandRow="1"/>
              <a:tblGrid>
                <a:gridCol w="736052">
                  <a:extLst>
                    <a:ext uri="{9D8B030D-6E8A-4147-A177-3AD203B41FA5}">
                      <a16:colId xmlns:a16="http://schemas.microsoft.com/office/drawing/2014/main" val="3121248548"/>
                    </a:ext>
                  </a:extLst>
                </a:gridCol>
                <a:gridCol w="899619">
                  <a:extLst>
                    <a:ext uri="{9D8B030D-6E8A-4147-A177-3AD203B41FA5}">
                      <a16:colId xmlns:a16="http://schemas.microsoft.com/office/drawing/2014/main" val="4093681025"/>
                    </a:ext>
                  </a:extLst>
                </a:gridCol>
                <a:gridCol w="639664">
                  <a:extLst>
                    <a:ext uri="{9D8B030D-6E8A-4147-A177-3AD203B41FA5}">
                      <a16:colId xmlns:a16="http://schemas.microsoft.com/office/drawing/2014/main" val="28537225"/>
                    </a:ext>
                  </a:extLst>
                </a:gridCol>
                <a:gridCol w="842662">
                  <a:extLst>
                    <a:ext uri="{9D8B030D-6E8A-4147-A177-3AD203B41FA5}">
                      <a16:colId xmlns:a16="http://schemas.microsoft.com/office/drawing/2014/main" val="2689277537"/>
                    </a:ext>
                  </a:extLst>
                </a:gridCol>
                <a:gridCol w="736052">
                  <a:extLst>
                    <a:ext uri="{9D8B030D-6E8A-4147-A177-3AD203B41FA5}">
                      <a16:colId xmlns:a16="http://schemas.microsoft.com/office/drawing/2014/main" val="1995452225"/>
                    </a:ext>
                  </a:extLst>
                </a:gridCol>
              </a:tblGrid>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ETH/M</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coef</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pvalue</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923798"/>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ETH_1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0.1126</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0.135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0.834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0.408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47498756"/>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ETH_2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0.0921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0.133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0.695</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0.49</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48542411"/>
                  </a:ext>
                </a:extLst>
              </a:tr>
              <a:tr h="190500">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BTC</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0.9193</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0.17</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5.422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b="1">
                          <a:solidFill>
                            <a:srgbClr val="70AD47"/>
                          </a:solidFill>
                          <a:effectLst/>
                          <a:latin typeface="Consolas" panose="020B0609020204030204" pitchFamily="49" charset="0"/>
                          <a:ea typeface="Times New Roman" panose="02020603050405020304" pitchFamily="18" charset="0"/>
                          <a:cs typeface="Times New Roman" panose="02020603050405020304" pitchFamily="18" charset="0"/>
                        </a:rPr>
                        <a:t>0</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01407857"/>
                  </a:ext>
                </a:extLst>
              </a:tr>
              <a:tr h="190500">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BTC_1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0.1528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0.215</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0.712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0.48</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99658342"/>
                  </a:ext>
                </a:extLst>
              </a:tr>
              <a:tr h="200025">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BTC_2</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-0.1951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0.214</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-0.91</a:t>
                      </a:r>
                      <a:endParaRPr lang="en-US" sz="11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0.367</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3625153"/>
                  </a:ext>
                </a:extLst>
              </a:tr>
            </a:tbl>
          </a:graphicData>
        </a:graphic>
      </p:graphicFrame>
      <p:sp>
        <p:nvSpPr>
          <p:cNvPr id="23" name="TextBox 22">
            <a:extLst>
              <a:ext uri="{FF2B5EF4-FFF2-40B4-BE49-F238E27FC236}">
                <a16:creationId xmlns:a16="http://schemas.microsoft.com/office/drawing/2014/main" id="{C2F5344A-4211-4D27-87DC-989110B8FC3E}"/>
              </a:ext>
            </a:extLst>
          </p:cNvPr>
          <p:cNvSpPr txBox="1"/>
          <p:nvPr/>
        </p:nvSpPr>
        <p:spPr>
          <a:xfrm>
            <a:off x="9281563" y="239048"/>
            <a:ext cx="2936810" cy="218521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Weekly BTC</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0.728</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0.720</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Weekly ETH</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0.735</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0.728</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Monthly BTC</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0.125</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0.026</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Calibri" panose="020F0502020204030204" pitchFamily="34" charset="0"/>
                <a:cs typeface="Times New Roman" panose="02020603050405020304" pitchFamily="18" charset="0"/>
              </a:rPr>
              <a:t>Monthly ETH</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R-squared (uncentered): 0.424</a:t>
            </a:r>
            <a:endParaRPr kumimoji="0" lang="en-US" altLang="en-US" sz="700" b="0" i="0" u="none" strike="noStrike" cap="none" normalizeH="0" baseline="0" dirty="0">
              <a:ln>
                <a:noFill/>
              </a:ln>
              <a:solidFill>
                <a:schemeClr val="bg2"/>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100" b="0" i="0" u="none" strike="noStrike" cap="none" normalizeH="0" baseline="0" dirty="0">
                <a:ln>
                  <a:noFill/>
                </a:ln>
                <a:solidFill>
                  <a:schemeClr val="bg2"/>
                </a:solidFill>
                <a:effectLst/>
                <a:latin typeface="Consolas" panose="020B0609020204030204" pitchFamily="49" charset="0"/>
                <a:ea typeface="Times New Roman" panose="02020603050405020304" pitchFamily="18" charset="0"/>
                <a:cs typeface="Courier New" panose="02070309020205020404" pitchFamily="49" charset="0"/>
              </a:rPr>
              <a:t>Adj. R-squared (uncentered): 0.370</a:t>
            </a:r>
            <a:endParaRPr kumimoji="0" lang="en-US" altLang="en-US" sz="700" b="0" i="0" u="none" strike="noStrike" cap="none" normalizeH="0" baseline="0" dirty="0">
              <a:ln>
                <a:noFill/>
              </a:ln>
              <a:solidFill>
                <a:schemeClr val="bg2"/>
              </a:solidFill>
              <a:effectLst/>
              <a:latin typeface="Consolas" panose="020B0609020204030204" pitchFamily="49" charset="0"/>
            </a:endParaRPr>
          </a:p>
        </p:txBody>
      </p:sp>
      <p:sp>
        <p:nvSpPr>
          <p:cNvPr id="25" name="TextBox 24">
            <a:extLst>
              <a:ext uri="{FF2B5EF4-FFF2-40B4-BE49-F238E27FC236}">
                <a16:creationId xmlns:a16="http://schemas.microsoft.com/office/drawing/2014/main" id="{A80E125A-29E0-4947-8BB4-EDB6C28B62B5}"/>
              </a:ext>
            </a:extLst>
          </p:cNvPr>
          <p:cNvSpPr txBox="1"/>
          <p:nvPr/>
        </p:nvSpPr>
        <p:spPr>
          <a:xfrm>
            <a:off x="9220254" y="3755634"/>
            <a:ext cx="2971746" cy="2256323"/>
          </a:xfrm>
          <a:prstGeom prst="rect">
            <a:avLst/>
          </a:prstGeom>
          <a:noFill/>
        </p:spPr>
        <p:txBody>
          <a:bodyPr wrap="square">
            <a:spAutoFit/>
          </a:bodyPr>
          <a:lstStyle/>
          <a:p>
            <a:pPr marL="0" marR="0">
              <a:lnSpc>
                <a:spcPct val="107000"/>
              </a:lnSpc>
              <a:spcBef>
                <a:spcPts val="0"/>
              </a:spcBef>
              <a:spcAft>
                <a:spcPts val="800"/>
              </a:spcAft>
            </a:pPr>
            <a:r>
              <a:rPr lang="en-US" sz="12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rPr>
              <a:t>All both timeframe and both cryptos, ETH is the significant positive contribution to BTC and BTC has a significant positive contribution to ETH. These findings imply that both cryptos are moving together. All of them have a 99% level of confidence indicated that they are moving together significantly both timeframe and asset.</a:t>
            </a:r>
            <a:endParaRPr lang="en-US" sz="1100" dirty="0">
              <a:solidFill>
                <a:schemeClr val="bg2"/>
              </a:solidFill>
              <a:effectLst/>
              <a:latin typeface="Consolas" panose="020B0609020204030204" pitchFamily="49"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10526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Cryptocurrency - Guide and Explanation - Corporate Finance Institute">
            <a:extLst>
              <a:ext uri="{FF2B5EF4-FFF2-40B4-BE49-F238E27FC236}">
                <a16:creationId xmlns:a16="http://schemas.microsoft.com/office/drawing/2014/main" id="{D6932C89-A6D3-4CE8-B20E-260153D3B500}"/>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8190" b="7541"/>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a:xfrm>
            <a:off x="841249" y="941832"/>
            <a:ext cx="10506456" cy="2057400"/>
          </a:xfrm>
        </p:spPr>
        <p:txBody>
          <a:bodyPr anchor="b">
            <a:normAutofit/>
          </a:bodyPr>
          <a:lstStyle/>
          <a:p>
            <a:r>
              <a:rPr lang="en-US" sz="5000" dirty="0">
                <a:latin typeface="Sylfaen" panose="010A0502050306030303" pitchFamily="18" charset="0"/>
              </a:rPr>
              <a:t>6. Crypto and Assets PCA</a:t>
            </a:r>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57FFC8F-4F7B-4F25-878C-CBE826D2BFFB}"/>
              </a:ext>
            </a:extLst>
          </p:cNvPr>
          <p:cNvSpPr>
            <a:spLocks noGrp="1"/>
          </p:cNvSpPr>
          <p:nvPr>
            <p:ph idx="1"/>
          </p:nvPr>
        </p:nvSpPr>
        <p:spPr>
          <a:xfrm>
            <a:off x="841248" y="3502152"/>
            <a:ext cx="10506456" cy="2670048"/>
          </a:xfrm>
        </p:spPr>
        <p:txBody>
          <a:bodyPr>
            <a:normAutofit/>
          </a:bodyPr>
          <a:lstStyle/>
          <a:p>
            <a:r>
              <a:rPr lang="en-US" sz="2400" dirty="0">
                <a:latin typeface="Consolas" panose="020B0609020204030204" pitchFamily="49" charset="0"/>
              </a:rPr>
              <a:t>1. Weekly Deleted Outliner</a:t>
            </a:r>
          </a:p>
          <a:p>
            <a:r>
              <a:rPr lang="en-US" sz="2400" dirty="0">
                <a:latin typeface="Consolas" panose="020B0609020204030204" pitchFamily="49" charset="0"/>
              </a:rPr>
              <a:t>2. Weekly All data point</a:t>
            </a:r>
          </a:p>
          <a:p>
            <a:r>
              <a:rPr lang="en-US" sz="2400" dirty="0">
                <a:latin typeface="Consolas" panose="020B0609020204030204" pitchFamily="49" charset="0"/>
              </a:rPr>
              <a:t>3. Monthly Deleted Outliner</a:t>
            </a:r>
          </a:p>
          <a:p>
            <a:r>
              <a:rPr lang="en-US" sz="2400" dirty="0">
                <a:latin typeface="Consolas" panose="020B0609020204030204" pitchFamily="49" charset="0"/>
              </a:rPr>
              <a:t>4. Monthly All data point</a:t>
            </a:r>
          </a:p>
        </p:txBody>
      </p:sp>
    </p:spTree>
    <p:extLst>
      <p:ext uri="{BB962C8B-B14F-4D97-AF65-F5344CB8AC3E}">
        <p14:creationId xmlns:p14="http://schemas.microsoft.com/office/powerpoint/2010/main" val="155517945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p:txBody>
          <a:bodyPr>
            <a:normAutofit/>
          </a:bodyPr>
          <a:lstStyle/>
          <a:p>
            <a:r>
              <a:rPr lang="en-US" sz="3200" dirty="0">
                <a:latin typeface="Sylfaen" panose="010A0502050306030303" pitchFamily="18" charset="0"/>
              </a:rPr>
              <a:t>6. Crypto and Assets PCA: Weekly Deleted Outliner</a:t>
            </a:r>
          </a:p>
        </p:txBody>
      </p:sp>
      <p:pic>
        <p:nvPicPr>
          <p:cNvPr id="12291" name="Picture 3">
            <a:extLst>
              <a:ext uri="{FF2B5EF4-FFF2-40B4-BE49-F238E27FC236}">
                <a16:creationId xmlns:a16="http://schemas.microsoft.com/office/drawing/2014/main" id="{2ECE26AE-8F3D-47FE-A702-F5E5FC2AC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21" y="1836052"/>
            <a:ext cx="3069771" cy="249131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12">
            <a:extLst>
              <a:ext uri="{FF2B5EF4-FFF2-40B4-BE49-F238E27FC236}">
                <a16:creationId xmlns:a16="http://schemas.microsoft.com/office/drawing/2014/main" id="{CDD4F8E1-578C-4087-BEF7-471168188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434" y="1845913"/>
            <a:ext cx="3069771" cy="2471593"/>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8">
            <a:extLst>
              <a:ext uri="{FF2B5EF4-FFF2-40B4-BE49-F238E27FC236}">
                <a16:creationId xmlns:a16="http://schemas.microsoft.com/office/drawing/2014/main" id="{60362F22-F011-4674-83FD-291D06CB1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3847" y="1820746"/>
            <a:ext cx="3069771" cy="24897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0B5947C5-E84D-47DB-9362-85F470FC2F8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2099437F-A7A9-4F08-9F7B-F79056350142}"/>
              </a:ext>
            </a:extLst>
          </p:cNvPr>
          <p:cNvSpPr>
            <a:spLocks noChangeArrowheads="1"/>
          </p:cNvSpPr>
          <p:nvPr/>
        </p:nvSpPr>
        <p:spPr bwMode="auto">
          <a:xfrm>
            <a:off x="494522" y="46245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Weekly PCA analysis PC1 vs PC2, Delete outliner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DD34CD70-1167-4228-9D17-9F2A314A5D94}"/>
              </a:ext>
            </a:extLst>
          </p:cNvPr>
          <p:cNvSpPr>
            <a:spLocks noChangeArrowheads="1"/>
          </p:cNvSpPr>
          <p:nvPr/>
        </p:nvSpPr>
        <p:spPr bwMode="auto">
          <a:xfrm>
            <a:off x="4348356" y="46245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Weekly PCA analysis PC2 vs PC3, Delete outliner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7">
            <a:extLst>
              <a:ext uri="{FF2B5EF4-FFF2-40B4-BE49-F238E27FC236}">
                <a16:creationId xmlns:a16="http://schemas.microsoft.com/office/drawing/2014/main" id="{754230ED-2B54-420C-AF19-8EAA7B1826AB}"/>
              </a:ext>
            </a:extLst>
          </p:cNvPr>
          <p:cNvSpPr>
            <a:spLocks noChangeArrowheads="1"/>
          </p:cNvSpPr>
          <p:nvPr/>
        </p:nvSpPr>
        <p:spPr bwMode="auto">
          <a:xfrm>
            <a:off x="3895822" y="44945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Weekly PCA analysis PC1 vs PC3, Delete outliner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E052CCF-991D-4847-8EA8-F6F57B8D21A2}"/>
              </a:ext>
            </a:extLst>
          </p:cNvPr>
          <p:cNvSpPr txBox="1"/>
          <p:nvPr/>
        </p:nvSpPr>
        <p:spPr>
          <a:xfrm>
            <a:off x="838200" y="5122506"/>
            <a:ext cx="1031616" cy="369332"/>
          </a:xfrm>
          <a:prstGeom prst="rect">
            <a:avLst/>
          </a:prstGeom>
          <a:noFill/>
        </p:spPr>
        <p:txBody>
          <a:bodyPr wrap="square" rtlCol="0">
            <a:spAutoFit/>
          </a:bodyPr>
          <a:lstStyle/>
          <a:p>
            <a:r>
              <a:rPr lang="en-US" dirty="0"/>
              <a:t>Analysis</a:t>
            </a:r>
          </a:p>
        </p:txBody>
      </p:sp>
      <p:sp>
        <p:nvSpPr>
          <p:cNvPr id="13" name="TextBox 12">
            <a:extLst>
              <a:ext uri="{FF2B5EF4-FFF2-40B4-BE49-F238E27FC236}">
                <a16:creationId xmlns:a16="http://schemas.microsoft.com/office/drawing/2014/main" id="{1023342B-E28C-431B-B0BC-4E8919B1D608}"/>
              </a:ext>
            </a:extLst>
          </p:cNvPr>
          <p:cNvSpPr txBox="1"/>
          <p:nvPr/>
        </p:nvSpPr>
        <p:spPr>
          <a:xfrm>
            <a:off x="1869816" y="5170846"/>
            <a:ext cx="8574540" cy="1070742"/>
          </a:xfrm>
          <a:prstGeom prst="rect">
            <a:avLst/>
          </a:prstGeom>
          <a:noFill/>
          <a:ln>
            <a:solidFill>
              <a:schemeClr val="tx1"/>
            </a:solidFill>
          </a:ln>
        </p:spPr>
        <p:txBody>
          <a:bodyPr wrap="square">
            <a:spAutoFit/>
          </a:bodyPr>
          <a:lstStyle/>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Cordia New" panose="020B0304020202020204" pitchFamily="34" charset="-34"/>
              </a:rPr>
              <a:t>In conclusion, BTC and ETH are mostly moved together, Majority of BTC/ETH moves in the same direction as </a:t>
            </a:r>
            <a:r>
              <a:rPr lang="en-US" sz="1200" dirty="0" err="1">
                <a:effectLst/>
                <a:latin typeface="Times New Roman" panose="02020603050405020304" pitchFamily="18" charset="0"/>
                <a:ea typeface="Calibri" panose="020F0502020204030204" pitchFamily="34" charset="0"/>
                <a:cs typeface="Cordia New" panose="020B0304020202020204" pitchFamily="34" charset="-34"/>
              </a:rPr>
              <a:t>Dowjone</a:t>
            </a:r>
            <a:r>
              <a:rPr lang="en-US" sz="1200" dirty="0">
                <a:effectLst/>
                <a:latin typeface="Times New Roman" panose="02020603050405020304" pitchFamily="18" charset="0"/>
                <a:ea typeface="Calibri" panose="020F0502020204030204" pitchFamily="34" charset="0"/>
                <a:cs typeface="Cordia New" panose="020B0304020202020204" pitchFamily="34" charset="-34"/>
              </a:rPr>
              <a:t>, but there is a minority time when BTC and ETH move in the opposite direction </a:t>
            </a:r>
            <a:r>
              <a:rPr lang="en-US" sz="1200" dirty="0" err="1">
                <a:effectLst/>
                <a:latin typeface="Times New Roman" panose="02020603050405020304" pitchFamily="18" charset="0"/>
                <a:ea typeface="Calibri" panose="020F0502020204030204" pitchFamily="34" charset="0"/>
                <a:cs typeface="Cordia New" panose="020B0304020202020204" pitchFamily="34" charset="-34"/>
              </a:rPr>
              <a:t>DOWjone</a:t>
            </a:r>
            <a:r>
              <a:rPr lang="en-US" sz="1200" dirty="0">
                <a:effectLst/>
                <a:latin typeface="Times New Roman" panose="02020603050405020304" pitchFamily="18" charset="0"/>
                <a:ea typeface="Calibri" panose="020F0502020204030204" pitchFamily="34" charset="0"/>
                <a:cs typeface="Cordia New" panose="020B0304020202020204" pitchFamily="34" charset="-34"/>
              </a:rPr>
              <a:t>.  In 3 figures, the BTC/ETH are orthogonal to the GOLD. The BTC/ETH does not have the substitution effect to the gold commodity as everyone claimed. The substitution effect is not prevalent for cryptos and Gold. We will take a more practical way of PCA analysis on non-deleted outlier model, whether they give us the same answer to 1st analysis or not.</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978734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a:xfrm>
            <a:off x="838200" y="365126"/>
            <a:ext cx="10515600" cy="782540"/>
          </a:xfrm>
        </p:spPr>
        <p:txBody>
          <a:bodyPr>
            <a:normAutofit/>
          </a:bodyPr>
          <a:lstStyle/>
          <a:p>
            <a:r>
              <a:rPr lang="en-US" sz="3200" dirty="0">
                <a:latin typeface="Sylfaen" panose="010A0502050306030303" pitchFamily="18" charset="0"/>
              </a:rPr>
              <a:t>6. Crypto and Assets PCA: Weekly Delete Outliner</a:t>
            </a:r>
          </a:p>
        </p:txBody>
      </p:sp>
      <p:pic>
        <p:nvPicPr>
          <p:cNvPr id="13315" name="Picture 19">
            <a:extLst>
              <a:ext uri="{FF2B5EF4-FFF2-40B4-BE49-F238E27FC236}">
                <a16:creationId xmlns:a16="http://schemas.microsoft.com/office/drawing/2014/main" id="{76BC3B0B-C578-43FA-819C-488CAF2E9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53" y="1338262"/>
            <a:ext cx="3125755" cy="254060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0">
            <a:extLst>
              <a:ext uri="{FF2B5EF4-FFF2-40B4-BE49-F238E27FC236}">
                <a16:creationId xmlns:a16="http://schemas.microsoft.com/office/drawing/2014/main" id="{72381C70-D984-4C6F-A42C-3015DAB41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181" y="1361938"/>
            <a:ext cx="3125755" cy="2493249"/>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21">
            <a:extLst>
              <a:ext uri="{FF2B5EF4-FFF2-40B4-BE49-F238E27FC236}">
                <a16:creationId xmlns:a16="http://schemas.microsoft.com/office/drawing/2014/main" id="{3EDF82B6-E4EC-44CB-B72F-4800022A1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466" y="1361938"/>
            <a:ext cx="3165333" cy="25405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BEC42DB0-EEC1-46F9-9073-1FEF57370661}"/>
              </a:ext>
            </a:extLst>
          </p:cNvPr>
          <p:cNvSpPr>
            <a:spLocks noChangeArrowheads="1"/>
          </p:cNvSpPr>
          <p:nvPr/>
        </p:nvSpPr>
        <p:spPr bwMode="auto">
          <a:xfrm>
            <a:off x="1688841" y="13382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D0E5DF60-1973-42E0-A7D3-4F7621A15036}"/>
              </a:ext>
            </a:extLst>
          </p:cNvPr>
          <p:cNvSpPr>
            <a:spLocks noChangeArrowheads="1"/>
          </p:cNvSpPr>
          <p:nvPr/>
        </p:nvSpPr>
        <p:spPr bwMode="auto">
          <a:xfrm>
            <a:off x="587829" y="4225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Weekly PCA analysis PC1 vs PC2, All datapoint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B368EF23-796A-4205-9D6B-A5E8B8F93C23}"/>
              </a:ext>
            </a:extLst>
          </p:cNvPr>
          <p:cNvSpPr>
            <a:spLocks noChangeArrowheads="1"/>
          </p:cNvSpPr>
          <p:nvPr/>
        </p:nvSpPr>
        <p:spPr bwMode="auto">
          <a:xfrm>
            <a:off x="4526901" y="42236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Weekly PCA analysis PC2 vs PC3, All datapoint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7">
            <a:extLst>
              <a:ext uri="{FF2B5EF4-FFF2-40B4-BE49-F238E27FC236}">
                <a16:creationId xmlns:a16="http://schemas.microsoft.com/office/drawing/2014/main" id="{F7364DC7-D7E4-483D-B2F0-529D1F697CCF}"/>
              </a:ext>
            </a:extLst>
          </p:cNvPr>
          <p:cNvSpPr>
            <a:spLocks noChangeArrowheads="1"/>
          </p:cNvSpPr>
          <p:nvPr/>
        </p:nvSpPr>
        <p:spPr bwMode="auto">
          <a:xfrm>
            <a:off x="3750907" y="4098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Weekly PCA analysis PC1 vs PC3, All datapoint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ECD5E83D-B1C2-4751-8037-7DD94B6E9A6E}"/>
              </a:ext>
            </a:extLst>
          </p:cNvPr>
          <p:cNvSpPr txBox="1"/>
          <p:nvPr/>
        </p:nvSpPr>
        <p:spPr>
          <a:xfrm>
            <a:off x="838200" y="5122505"/>
            <a:ext cx="1009261" cy="369332"/>
          </a:xfrm>
          <a:prstGeom prst="rect">
            <a:avLst/>
          </a:prstGeom>
          <a:noFill/>
        </p:spPr>
        <p:txBody>
          <a:bodyPr wrap="square" rtlCol="0">
            <a:spAutoFit/>
          </a:bodyPr>
          <a:lstStyle/>
          <a:p>
            <a:r>
              <a:rPr lang="en-US" dirty="0"/>
              <a:t>Analysis</a:t>
            </a:r>
          </a:p>
        </p:txBody>
      </p:sp>
      <p:sp>
        <p:nvSpPr>
          <p:cNvPr id="13" name="TextBox 12">
            <a:extLst>
              <a:ext uri="{FF2B5EF4-FFF2-40B4-BE49-F238E27FC236}">
                <a16:creationId xmlns:a16="http://schemas.microsoft.com/office/drawing/2014/main" id="{C40E4C1D-4E36-4966-8805-9DEC7BC8F866}"/>
              </a:ext>
            </a:extLst>
          </p:cNvPr>
          <p:cNvSpPr txBox="1"/>
          <p:nvPr/>
        </p:nvSpPr>
        <p:spPr>
          <a:xfrm>
            <a:off x="1922106" y="5143324"/>
            <a:ext cx="9181322" cy="1384995"/>
          </a:xfrm>
          <a:prstGeom prst="rect">
            <a:avLst/>
          </a:prstGeom>
          <a:noFill/>
          <a:ln>
            <a:solidFill>
              <a:schemeClr val="tx1"/>
            </a:solidFill>
          </a:ln>
        </p:spPr>
        <p:txBody>
          <a:bodyPr wrap="square">
            <a:spAutoFit/>
          </a:bodyPr>
          <a:lstStyle/>
          <a:p>
            <a:pPr marL="0" marR="0">
              <a:spcBef>
                <a:spcPts val="0"/>
              </a:spcBef>
              <a:spcAft>
                <a:spcPts val="0"/>
              </a:spcAft>
            </a:pPr>
            <a:r>
              <a:rPr lang="en-US" sz="1050" dirty="0">
                <a:solidFill>
                  <a:srgbClr val="0E101A"/>
                </a:solidFill>
                <a:effectLst/>
                <a:latin typeface="Times New Roman" panose="02020603050405020304" pitchFamily="18" charset="0"/>
                <a:ea typeface="Times New Roman" panose="02020603050405020304" pitchFamily="18" charset="0"/>
              </a:rPr>
              <a:t>In conclusion: Both of the 3 figures, the cryptos, are spreading together.</a:t>
            </a:r>
            <a:endParaRPr lang="en-US" sz="105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50" dirty="0">
                <a:solidFill>
                  <a:srgbClr val="0E101A"/>
                </a:solidFill>
                <a:effectLst/>
                <a:latin typeface="Times New Roman" panose="02020603050405020304" pitchFamily="18" charset="0"/>
                <a:ea typeface="Times New Roman" panose="02020603050405020304" pitchFamily="18" charset="0"/>
              </a:rPr>
              <a:t>Crypto &amp; </a:t>
            </a:r>
            <a:r>
              <a:rPr lang="en-US" sz="1050" dirty="0" err="1">
                <a:solidFill>
                  <a:srgbClr val="0E101A"/>
                </a:solidFill>
                <a:effectLst/>
                <a:latin typeface="Times New Roman" panose="02020603050405020304" pitchFamily="18" charset="0"/>
                <a:ea typeface="Times New Roman" panose="02020603050405020304" pitchFamily="18" charset="0"/>
              </a:rPr>
              <a:t>Dowjone</a:t>
            </a:r>
            <a:r>
              <a:rPr lang="en-US" sz="1050" dirty="0">
                <a:solidFill>
                  <a:srgbClr val="0E101A"/>
                </a:solidFill>
                <a:effectLst/>
                <a:latin typeface="Times New Roman" panose="02020603050405020304" pitchFamily="18" charset="0"/>
                <a:ea typeface="Times New Roman" panose="02020603050405020304" pitchFamily="18" charset="0"/>
              </a:rPr>
              <a:t>: most of the time, Dow is not spreading the same as the cryptos. More minority of the time, we can see the substitution effect of stock and complement effect when moving together. </a:t>
            </a:r>
            <a:endParaRPr lang="en-US" sz="105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50" b="0" dirty="0">
                <a:solidFill>
                  <a:srgbClr val="0E101A"/>
                </a:solidFill>
                <a:effectLst/>
                <a:latin typeface="Times New Roman" panose="02020603050405020304" pitchFamily="18" charset="0"/>
                <a:ea typeface="Times New Roman" panose="02020603050405020304" pitchFamily="18" charset="0"/>
              </a:rPr>
              <a:t>Crypto &amp; DXY</a:t>
            </a:r>
            <a:r>
              <a:rPr lang="en-US" sz="1050" b="1" dirty="0">
                <a:solidFill>
                  <a:srgbClr val="0E101A"/>
                </a:solidFill>
                <a:effectLst/>
                <a:latin typeface="Times New Roman" panose="02020603050405020304" pitchFamily="18" charset="0"/>
                <a:ea typeface="Times New Roman" panose="02020603050405020304" pitchFamily="18" charset="0"/>
              </a:rPr>
              <a:t>:</a:t>
            </a:r>
            <a:r>
              <a:rPr lang="en-US" sz="1050" dirty="0">
                <a:solidFill>
                  <a:srgbClr val="0E101A"/>
                </a:solidFill>
                <a:effectLst/>
                <a:latin typeface="Times New Roman" panose="02020603050405020304" pitchFamily="18" charset="0"/>
                <a:ea typeface="Times New Roman" panose="02020603050405020304" pitchFamily="18" charset="0"/>
              </a:rPr>
              <a:t> Figure 1 and Figure 3 show the DXY substitution with Cryptos. Only 2 figures show that they are moving together. Therefore, most of the time, the DXY and Cryptos are substituted together. </a:t>
            </a:r>
            <a:endParaRPr lang="en-US" sz="105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50" dirty="0">
                <a:solidFill>
                  <a:srgbClr val="0E101A"/>
                </a:solidFill>
                <a:effectLst/>
                <a:latin typeface="Times New Roman" panose="02020603050405020304" pitchFamily="18" charset="0"/>
                <a:ea typeface="Times New Roman" panose="02020603050405020304" pitchFamily="18" charset="0"/>
              </a:rPr>
              <a:t>Crypto &amp; 3-month yield US Bond: Figure 1, Figure2, Figure3 have an uncorrelated asset to the cryptos. Those are highly effective uncorrelated hedging assets. </a:t>
            </a:r>
            <a:endParaRPr lang="en-US" sz="105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50" dirty="0">
                <a:solidFill>
                  <a:srgbClr val="0E101A"/>
                </a:solidFill>
                <a:effectLst/>
                <a:latin typeface="Times New Roman" panose="02020603050405020304" pitchFamily="18" charset="0"/>
                <a:ea typeface="Times New Roman" panose="02020603050405020304" pitchFamily="18" charset="0"/>
              </a:rPr>
              <a:t>Crypto &amp; Gold: Figure 1 and Figure 3 show uncorrelation between the gold asset and Cryptos. Figure 2 shows a direct substitution between gold and cryptos. The underlying theory of gold and cryptos are substituted together is not strong enough, not most of the time. </a:t>
            </a:r>
            <a:endParaRPr lang="en-US" sz="105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26015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a:xfrm>
            <a:off x="838200" y="365125"/>
            <a:ext cx="10515600" cy="804313"/>
          </a:xfrm>
        </p:spPr>
        <p:txBody>
          <a:bodyPr>
            <a:normAutofit/>
          </a:bodyPr>
          <a:lstStyle/>
          <a:p>
            <a:r>
              <a:rPr lang="en-US" sz="3200" dirty="0">
                <a:latin typeface="Sylfaen" panose="010A0502050306030303" pitchFamily="18" charset="0"/>
              </a:rPr>
              <a:t>6. Crypto and Assets PCA: Monthly Deleted Outliner</a:t>
            </a:r>
          </a:p>
        </p:txBody>
      </p:sp>
      <p:pic>
        <p:nvPicPr>
          <p:cNvPr id="14339" name="Picture 23">
            <a:extLst>
              <a:ext uri="{FF2B5EF4-FFF2-40B4-BE49-F238E27FC236}">
                <a16:creationId xmlns:a16="http://schemas.microsoft.com/office/drawing/2014/main" id="{97084387-DAE0-4D02-8349-440DABE40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02" y="1389489"/>
            <a:ext cx="3265714" cy="262776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4">
            <a:extLst>
              <a:ext uri="{FF2B5EF4-FFF2-40B4-BE49-F238E27FC236}">
                <a16:creationId xmlns:a16="http://schemas.microsoft.com/office/drawing/2014/main" id="{54D10920-46CF-45CA-A3DB-4A61771E4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90" y="1389489"/>
            <a:ext cx="3375057" cy="2718581"/>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25">
            <a:extLst>
              <a:ext uri="{FF2B5EF4-FFF2-40B4-BE49-F238E27FC236}">
                <a16:creationId xmlns:a16="http://schemas.microsoft.com/office/drawing/2014/main" id="{9BA9A5D3-E6E7-402B-9F7A-5C1ECB212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310" y="1387118"/>
            <a:ext cx="3375057" cy="27233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FBF1324E-B3A6-442F-A2F6-4FC98C28DBF6}"/>
              </a:ext>
            </a:extLst>
          </p:cNvPr>
          <p:cNvSpPr>
            <a:spLocks noChangeArrowheads="1"/>
          </p:cNvSpPr>
          <p:nvPr/>
        </p:nvSpPr>
        <p:spPr bwMode="auto">
          <a:xfrm>
            <a:off x="102637" y="12596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EC14B566-ADA3-43D9-A21B-94DB4FB2FF92}"/>
              </a:ext>
            </a:extLst>
          </p:cNvPr>
          <p:cNvSpPr>
            <a:spLocks noChangeArrowheads="1"/>
          </p:cNvSpPr>
          <p:nvPr/>
        </p:nvSpPr>
        <p:spPr bwMode="auto">
          <a:xfrm>
            <a:off x="429208" y="4405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Monthly PCA analysis PC1 vs PC2, Delete outliner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DCA33D08-4B7D-4AC9-87A5-CBA351B1EACA}"/>
              </a:ext>
            </a:extLst>
          </p:cNvPr>
          <p:cNvSpPr>
            <a:spLocks noChangeArrowheads="1"/>
          </p:cNvSpPr>
          <p:nvPr/>
        </p:nvSpPr>
        <p:spPr bwMode="auto">
          <a:xfrm>
            <a:off x="4260980" y="4405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Monthly PCA analysis PC2 vs PC3, Delete outliner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7">
            <a:extLst>
              <a:ext uri="{FF2B5EF4-FFF2-40B4-BE49-F238E27FC236}">
                <a16:creationId xmlns:a16="http://schemas.microsoft.com/office/drawing/2014/main" id="{4AAF0EA9-5F99-4641-86E0-7FFD6CA0C5EF}"/>
              </a:ext>
            </a:extLst>
          </p:cNvPr>
          <p:cNvSpPr>
            <a:spLocks noChangeArrowheads="1"/>
          </p:cNvSpPr>
          <p:nvPr/>
        </p:nvSpPr>
        <p:spPr bwMode="auto">
          <a:xfrm>
            <a:off x="3601616" y="428780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Monthly PCA analysis PC1 vs PC3, Delete outliner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4302EDA-0BCC-48DA-B310-6DB3A4A57334}"/>
              </a:ext>
            </a:extLst>
          </p:cNvPr>
          <p:cNvSpPr txBox="1"/>
          <p:nvPr/>
        </p:nvSpPr>
        <p:spPr>
          <a:xfrm>
            <a:off x="595604" y="4815896"/>
            <a:ext cx="1027923" cy="369332"/>
          </a:xfrm>
          <a:prstGeom prst="rect">
            <a:avLst/>
          </a:prstGeom>
          <a:noFill/>
        </p:spPr>
        <p:txBody>
          <a:bodyPr wrap="square" rtlCol="0">
            <a:spAutoFit/>
          </a:bodyPr>
          <a:lstStyle/>
          <a:p>
            <a:r>
              <a:rPr lang="en-US" dirty="0"/>
              <a:t>Analysis</a:t>
            </a:r>
          </a:p>
        </p:txBody>
      </p:sp>
      <p:sp>
        <p:nvSpPr>
          <p:cNvPr id="13" name="TextBox 12">
            <a:extLst>
              <a:ext uri="{FF2B5EF4-FFF2-40B4-BE49-F238E27FC236}">
                <a16:creationId xmlns:a16="http://schemas.microsoft.com/office/drawing/2014/main" id="{D9ECFDBA-E15D-4295-8D58-5DC3DE5CF5AB}"/>
              </a:ext>
            </a:extLst>
          </p:cNvPr>
          <p:cNvSpPr txBox="1"/>
          <p:nvPr/>
        </p:nvSpPr>
        <p:spPr>
          <a:xfrm>
            <a:off x="1623527" y="4815896"/>
            <a:ext cx="10007322" cy="1761764"/>
          </a:xfrm>
          <a:prstGeom prst="rect">
            <a:avLst/>
          </a:prstGeom>
          <a:noFill/>
          <a:ln>
            <a:solidFill>
              <a:schemeClr val="tx1"/>
            </a:solidFill>
          </a:ln>
        </p:spPr>
        <p:txBody>
          <a:bodyPr wrap="square">
            <a:spAutoFit/>
          </a:bodyPr>
          <a:lstStyle/>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In conclusion: Both three figures, the cryptos, are spreading together.</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Crypto &amp; </a:t>
            </a:r>
            <a:r>
              <a:rPr lang="en-US" sz="1100" dirty="0" err="1">
                <a:effectLst/>
                <a:latin typeface="Times New Roman" panose="02020603050405020304" pitchFamily="18" charset="0"/>
                <a:ea typeface="Calibri" panose="020F0502020204030204" pitchFamily="34" charset="0"/>
                <a:cs typeface="Cordia New" panose="020B0304020202020204" pitchFamily="34" charset="-34"/>
              </a:rPr>
              <a:t>Dowjone</a:t>
            </a:r>
            <a:r>
              <a:rPr lang="en-US" sz="1100" dirty="0">
                <a:effectLst/>
                <a:latin typeface="Times New Roman" panose="02020603050405020304" pitchFamily="18" charset="0"/>
                <a:ea typeface="Calibri" panose="020F0502020204030204" pitchFamily="34" charset="0"/>
                <a:cs typeface="Cordia New" panose="020B0304020202020204" pitchFamily="34" charset="-34"/>
              </a:rPr>
              <a:t>: Both three figures show almost uncorrelated with stock markets. This finding is not consistent with the weekly timeframe.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Crypto &amp; DXY: Figure 1 show almost uncorrelated effect between cryptos and us dollar index asset. Figure 2 shows that cryptos and DXY are spreading in the same direction. Figure 3 shows the substitution effect of digital currency to real currency.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Crypto &amp; 3-month yield US Bond: The 3-month yield bond and cryptocurrency are mostly uncorrelated for all three figures.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Crypto &amp; Gold: Figure 1 show nearly uncorrelated effect between cryptos and us gold asset. Figure 2 shows the substitution effect between gold and cryptos currency. Figure 3 shows the same spread direction between cryptos and gold investment.</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765728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D60BB-1EB8-4F1A-BD32-026A358473C5}"/>
              </a:ext>
            </a:extLst>
          </p:cNvPr>
          <p:cNvSpPr>
            <a:spLocks noGrp="1"/>
          </p:cNvSpPr>
          <p:nvPr>
            <p:ph idx="1"/>
          </p:nvPr>
        </p:nvSpPr>
        <p:spPr>
          <a:xfrm>
            <a:off x="-65314" y="0"/>
            <a:ext cx="6344816" cy="6858000"/>
          </a:xfrm>
          <a:solidFill>
            <a:schemeClr val="tx1">
              <a:alpha val="90000"/>
            </a:schemeClr>
          </a:solidFill>
          <a:ln>
            <a:noFill/>
          </a:ln>
        </p:spPr>
        <p:txBody>
          <a:bodyPr/>
          <a:lstStyle/>
          <a:p>
            <a:endParaRPr lang="en-US" u="sng" dirty="0"/>
          </a:p>
        </p:txBody>
      </p:sp>
      <p:pic>
        <p:nvPicPr>
          <p:cNvPr id="2050" name="Picture 2" descr="Ethereum - Wikipedia">
            <a:extLst>
              <a:ext uri="{FF2B5EF4-FFF2-40B4-BE49-F238E27FC236}">
                <a16:creationId xmlns:a16="http://schemas.microsoft.com/office/drawing/2014/main" id="{B0E7A420-91A0-49DD-A3E9-BBF18658B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221" y="147552"/>
            <a:ext cx="923730" cy="92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7E863CE-907F-4271-A39E-129B38D1F091}"/>
              </a:ext>
            </a:extLst>
          </p:cNvPr>
          <p:cNvSpPr>
            <a:spLocks noGrp="1"/>
          </p:cNvSpPr>
          <p:nvPr>
            <p:ph type="title"/>
          </p:nvPr>
        </p:nvSpPr>
        <p:spPr>
          <a:xfrm>
            <a:off x="267477" y="147552"/>
            <a:ext cx="3455437" cy="1140072"/>
          </a:xfrm>
          <a:noFill/>
        </p:spPr>
        <p:txBody>
          <a:bodyPr/>
          <a:lstStyle/>
          <a:p>
            <a:r>
              <a:rPr lang="en-US" dirty="0">
                <a:solidFill>
                  <a:schemeClr val="bg1"/>
                </a:solidFill>
                <a:latin typeface="Sylfaen" panose="010A0502050306030303" pitchFamily="18" charset="0"/>
              </a:rPr>
              <a:t>Outline</a:t>
            </a:r>
          </a:p>
        </p:txBody>
      </p:sp>
      <p:sp>
        <p:nvSpPr>
          <p:cNvPr id="4" name="TextBox 3">
            <a:extLst>
              <a:ext uri="{FF2B5EF4-FFF2-40B4-BE49-F238E27FC236}">
                <a16:creationId xmlns:a16="http://schemas.microsoft.com/office/drawing/2014/main" id="{F154C115-87FB-4857-8654-F9D3B594B202}"/>
              </a:ext>
            </a:extLst>
          </p:cNvPr>
          <p:cNvSpPr txBox="1"/>
          <p:nvPr/>
        </p:nvSpPr>
        <p:spPr>
          <a:xfrm>
            <a:off x="331236" y="1627446"/>
            <a:ext cx="5050972" cy="2862322"/>
          </a:xfrm>
          <a:prstGeom prst="rect">
            <a:avLst/>
          </a:prstGeom>
          <a:noFill/>
        </p:spPr>
        <p:txBody>
          <a:bodyPr wrap="square" rtlCol="0">
            <a:spAutoFit/>
          </a:bodyPr>
          <a:lstStyle/>
          <a:p>
            <a:pPr marL="342900" indent="-342900">
              <a:buAutoNum type="arabicPeriod"/>
            </a:pPr>
            <a:r>
              <a:rPr lang="en-US" sz="2000" dirty="0">
                <a:solidFill>
                  <a:schemeClr val="bg1"/>
                </a:solidFill>
                <a:latin typeface="Consolas" panose="020B0609020204030204" pitchFamily="49" charset="0"/>
              </a:rPr>
              <a:t>Objective</a:t>
            </a:r>
          </a:p>
          <a:p>
            <a:pPr marL="342900" indent="-342900">
              <a:buAutoNum type="arabicPeriod"/>
            </a:pPr>
            <a:r>
              <a:rPr lang="en-US" sz="2000" dirty="0">
                <a:solidFill>
                  <a:schemeClr val="bg1"/>
                </a:solidFill>
                <a:latin typeface="Consolas" panose="020B0609020204030204" pitchFamily="49" charset="0"/>
              </a:rPr>
              <a:t>Definition</a:t>
            </a:r>
          </a:p>
          <a:p>
            <a:pPr marL="342900" indent="-342900">
              <a:buAutoNum type="arabicPeriod"/>
            </a:pPr>
            <a:r>
              <a:rPr lang="en-US" sz="2000" dirty="0">
                <a:solidFill>
                  <a:schemeClr val="bg1"/>
                </a:solidFill>
                <a:latin typeface="Consolas" panose="020B0609020204030204" pitchFamily="49" charset="0"/>
              </a:rPr>
              <a:t>Preliminary Analysis</a:t>
            </a:r>
          </a:p>
          <a:p>
            <a:pPr marL="342900" indent="-342900">
              <a:buAutoNum type="arabicPeriod"/>
            </a:pPr>
            <a:r>
              <a:rPr lang="en-US" sz="2000" dirty="0">
                <a:solidFill>
                  <a:schemeClr val="bg1"/>
                </a:solidFill>
                <a:latin typeface="Consolas" panose="020B0609020204030204" pitchFamily="49" charset="0"/>
              </a:rPr>
              <a:t>Methodology</a:t>
            </a:r>
          </a:p>
          <a:p>
            <a:pPr marL="342900" indent="-342900">
              <a:buAutoNum type="arabicPeriod"/>
            </a:pPr>
            <a:r>
              <a:rPr lang="en-US" sz="2000" dirty="0">
                <a:solidFill>
                  <a:schemeClr val="bg1"/>
                </a:solidFill>
                <a:latin typeface="Consolas" panose="020B0609020204030204" pitchFamily="49" charset="0"/>
              </a:rPr>
              <a:t>Crypto-return Regression</a:t>
            </a:r>
          </a:p>
          <a:p>
            <a:pPr marL="342900" indent="-342900">
              <a:buAutoNum type="arabicPeriod"/>
            </a:pPr>
            <a:r>
              <a:rPr lang="en-US" sz="2000" dirty="0">
                <a:solidFill>
                  <a:schemeClr val="bg1"/>
                </a:solidFill>
                <a:latin typeface="Consolas" panose="020B0609020204030204" pitchFamily="49" charset="0"/>
              </a:rPr>
              <a:t>Asset and Crypto PCA</a:t>
            </a:r>
          </a:p>
          <a:p>
            <a:pPr marL="342900" indent="-342900">
              <a:buAutoNum type="arabicPeriod"/>
            </a:pPr>
            <a:r>
              <a:rPr lang="en-US" sz="2000" dirty="0">
                <a:solidFill>
                  <a:schemeClr val="bg1"/>
                </a:solidFill>
                <a:latin typeface="Consolas" panose="020B0609020204030204" pitchFamily="49" charset="0"/>
              </a:rPr>
              <a:t>Analysis Summary</a:t>
            </a:r>
          </a:p>
          <a:p>
            <a:pPr marL="342900" indent="-342900">
              <a:buAutoNum type="arabicPeriod"/>
            </a:pPr>
            <a:r>
              <a:rPr lang="en-US" sz="2000" dirty="0">
                <a:solidFill>
                  <a:schemeClr val="bg1"/>
                </a:solidFill>
                <a:latin typeface="Consolas" panose="020B0609020204030204" pitchFamily="49" charset="0"/>
              </a:rPr>
              <a:t>Derivative Opportunity &amp; Market</a:t>
            </a:r>
          </a:p>
          <a:p>
            <a:pPr marL="342900" indent="-342900">
              <a:buAutoNum type="arabicPeriod"/>
            </a:pPr>
            <a:r>
              <a:rPr lang="en-US" sz="2000" dirty="0" err="1">
                <a:solidFill>
                  <a:schemeClr val="bg1"/>
                </a:solidFill>
                <a:latin typeface="Consolas" panose="020B0609020204030204" pitchFamily="49" charset="0"/>
              </a:rPr>
              <a:t>Conclustion</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4349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5CEC-D4AC-4074-9D0F-E438C93FBCB2}"/>
              </a:ext>
            </a:extLst>
          </p:cNvPr>
          <p:cNvSpPr>
            <a:spLocks noGrp="1"/>
          </p:cNvSpPr>
          <p:nvPr>
            <p:ph type="title"/>
          </p:nvPr>
        </p:nvSpPr>
        <p:spPr>
          <a:xfrm>
            <a:off x="470225" y="180566"/>
            <a:ext cx="10515600" cy="920446"/>
          </a:xfrm>
        </p:spPr>
        <p:txBody>
          <a:bodyPr>
            <a:normAutofit/>
          </a:bodyPr>
          <a:lstStyle/>
          <a:p>
            <a:r>
              <a:rPr lang="en-US" sz="3200" dirty="0">
                <a:latin typeface="Sylfaen" panose="010A0502050306030303" pitchFamily="18" charset="0"/>
              </a:rPr>
              <a:t>6. Crypto and Assets PCA: Monthly All Datapoint</a:t>
            </a:r>
          </a:p>
        </p:txBody>
      </p:sp>
      <p:pic>
        <p:nvPicPr>
          <p:cNvPr id="15363" name="Picture 26">
            <a:extLst>
              <a:ext uri="{FF2B5EF4-FFF2-40B4-BE49-F238E27FC236}">
                <a16:creationId xmlns:a16="http://schemas.microsoft.com/office/drawing/2014/main" id="{76FD34AE-0C30-4AB9-95E6-FB3856214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25" y="1462759"/>
            <a:ext cx="3312367" cy="264227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7">
            <a:extLst>
              <a:ext uri="{FF2B5EF4-FFF2-40B4-BE49-F238E27FC236}">
                <a16:creationId xmlns:a16="http://schemas.microsoft.com/office/drawing/2014/main" id="{B04765B6-AF9B-40C2-852A-1DAA56F7C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303" y="1462759"/>
            <a:ext cx="3381376" cy="2745897"/>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28">
            <a:extLst>
              <a:ext uri="{FF2B5EF4-FFF2-40B4-BE49-F238E27FC236}">
                <a16:creationId xmlns:a16="http://schemas.microsoft.com/office/drawing/2014/main" id="{57525ABE-2F41-483F-84BE-F5D9F093E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398" y="1462759"/>
            <a:ext cx="3381377" cy="27189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3FAC74C9-7642-4BC2-86BD-98DEA9AE398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8EBBF396-8210-4186-BB76-AD1C21CB1D39}"/>
              </a:ext>
            </a:extLst>
          </p:cNvPr>
          <p:cNvSpPr>
            <a:spLocks noChangeArrowheads="1"/>
          </p:cNvSpPr>
          <p:nvPr/>
        </p:nvSpPr>
        <p:spPr bwMode="auto">
          <a:xfrm>
            <a:off x="615822" y="43974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Monthly PCA analysis PC1 vs PC2, All datapoint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36F877B4-1467-4207-A689-540D7510EDE1}"/>
              </a:ext>
            </a:extLst>
          </p:cNvPr>
          <p:cNvSpPr>
            <a:spLocks noChangeArrowheads="1"/>
          </p:cNvSpPr>
          <p:nvPr/>
        </p:nvSpPr>
        <p:spPr bwMode="auto">
          <a:xfrm>
            <a:off x="4497355" y="4428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Monthly PCA analysis PC2 vs PC3, All datapoint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7">
            <a:extLst>
              <a:ext uri="{FF2B5EF4-FFF2-40B4-BE49-F238E27FC236}">
                <a16:creationId xmlns:a16="http://schemas.microsoft.com/office/drawing/2014/main" id="{673CD971-DEC0-4267-A50A-4000679CF60D}"/>
              </a:ext>
            </a:extLst>
          </p:cNvPr>
          <p:cNvSpPr>
            <a:spLocks noChangeArrowheads="1"/>
          </p:cNvSpPr>
          <p:nvPr/>
        </p:nvSpPr>
        <p:spPr bwMode="auto">
          <a:xfrm>
            <a:off x="3935086" y="43029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Monthly PCA analysis PC1 vs PC3, All datapoint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143BAF7-70DC-4B7F-8D69-609B64595A67}"/>
              </a:ext>
            </a:extLst>
          </p:cNvPr>
          <p:cNvSpPr txBox="1"/>
          <p:nvPr/>
        </p:nvSpPr>
        <p:spPr>
          <a:xfrm>
            <a:off x="744894" y="4997918"/>
            <a:ext cx="971939" cy="369332"/>
          </a:xfrm>
          <a:prstGeom prst="rect">
            <a:avLst/>
          </a:prstGeom>
          <a:noFill/>
        </p:spPr>
        <p:txBody>
          <a:bodyPr wrap="square" rtlCol="0">
            <a:spAutoFit/>
          </a:bodyPr>
          <a:lstStyle/>
          <a:p>
            <a:r>
              <a:rPr lang="en-US" dirty="0"/>
              <a:t>Analysis</a:t>
            </a:r>
          </a:p>
        </p:txBody>
      </p:sp>
      <p:sp>
        <p:nvSpPr>
          <p:cNvPr id="13" name="TextBox 12">
            <a:extLst>
              <a:ext uri="{FF2B5EF4-FFF2-40B4-BE49-F238E27FC236}">
                <a16:creationId xmlns:a16="http://schemas.microsoft.com/office/drawing/2014/main" id="{3B32F9F0-B0B5-456F-8E73-4D771C5BC941}"/>
              </a:ext>
            </a:extLst>
          </p:cNvPr>
          <p:cNvSpPr txBox="1"/>
          <p:nvPr/>
        </p:nvSpPr>
        <p:spPr>
          <a:xfrm>
            <a:off x="1877980" y="4958532"/>
            <a:ext cx="9843795" cy="1399486"/>
          </a:xfrm>
          <a:prstGeom prst="rect">
            <a:avLst/>
          </a:prstGeom>
          <a:noFill/>
          <a:ln>
            <a:solidFill>
              <a:schemeClr val="tx1"/>
            </a:solidFill>
          </a:ln>
        </p:spPr>
        <p:txBody>
          <a:bodyPr wrap="square">
            <a:spAutoFit/>
          </a:bodyPr>
          <a:lstStyle/>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In conclusion: In both of the three figures, the cryptos are spreading /moving together in likely similar variance.</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Crypto &amp; </a:t>
            </a:r>
            <a:r>
              <a:rPr lang="en-US" sz="1100" dirty="0" err="1">
                <a:effectLst/>
                <a:latin typeface="Times New Roman" panose="02020603050405020304" pitchFamily="18" charset="0"/>
                <a:ea typeface="Calibri" panose="020F0502020204030204" pitchFamily="34" charset="0"/>
                <a:cs typeface="Cordia New" panose="020B0304020202020204" pitchFamily="34" charset="-34"/>
              </a:rPr>
              <a:t>Dowjone</a:t>
            </a:r>
            <a:r>
              <a:rPr lang="en-US" sz="1100" dirty="0">
                <a:effectLst/>
                <a:latin typeface="Times New Roman" panose="02020603050405020304" pitchFamily="18" charset="0"/>
                <a:ea typeface="Calibri" panose="020F0502020204030204" pitchFamily="34" charset="0"/>
                <a:cs typeface="Cordia New" panose="020B0304020202020204" pitchFamily="34" charset="-34"/>
              </a:rPr>
              <a:t>: 1st Figure shows that they are spreading around the same direction; figure 2 and figure3 show a slight opposite direction between cryptos and </a:t>
            </a:r>
            <a:r>
              <a:rPr lang="en-US" sz="1100" dirty="0" err="1">
                <a:effectLst/>
                <a:latin typeface="Times New Roman" panose="02020603050405020304" pitchFamily="18" charset="0"/>
                <a:ea typeface="Calibri" panose="020F0502020204030204" pitchFamily="34" charset="0"/>
                <a:cs typeface="Cordia New" panose="020B0304020202020204" pitchFamily="34" charset="-34"/>
              </a:rPr>
              <a:t>Dowjone</a:t>
            </a:r>
            <a:r>
              <a:rPr lang="en-US" sz="1100" dirty="0">
                <a:effectLst/>
                <a:latin typeface="Times New Roman" panose="02020603050405020304" pitchFamily="18" charset="0"/>
                <a:ea typeface="Calibri" panose="020F0502020204030204" pitchFamily="34" charset="0"/>
                <a:cs typeface="Cordia New" panose="020B0304020202020204" pitchFamily="34" charset="-34"/>
              </a:rPr>
              <a:t>.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Crypto &amp; DXY: Figure 1 and Figure 3 show the orthogonal relationship between Cryptos and the US dollar index. Figure 2 shows the small positive spread between them.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Crypto &amp; 3-month yield US Bond: Figure 1 shows a slight positive spreading relationship, while Figure 2 and Figure 3 show the orthogonal relationship. </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Cordia New" panose="020B0304020202020204" pitchFamily="34" charset="-34"/>
              </a:rPr>
              <a:t>Crypto &amp; Gold: Figure 1 show orthogonal, Figure 2 and Figure 3 show slight spread relationship with negative and positive relations, respectively.</a:t>
            </a:r>
            <a:endParaRPr lang="en-US" sz="105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3864773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How Cryptocurrency Will Transform The Future Business Forever">
            <a:extLst>
              <a:ext uri="{FF2B5EF4-FFF2-40B4-BE49-F238E27FC236}">
                <a16:creationId xmlns:a16="http://schemas.microsoft.com/office/drawing/2014/main" id="{5FDCCFE6-058B-4F71-A88E-369D06A580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31" r="23289" b="960"/>
          <a:stretch/>
        </p:blipFill>
        <p:spPr bwMode="auto">
          <a:xfrm>
            <a:off x="3558494" y="-47657"/>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DA106C-4C13-45BB-BD23-856D5FF8D88D}"/>
              </a:ext>
            </a:extLst>
          </p:cNvPr>
          <p:cNvSpPr>
            <a:spLocks noGrp="1"/>
          </p:cNvSpPr>
          <p:nvPr>
            <p:ph type="title"/>
          </p:nvPr>
        </p:nvSpPr>
        <p:spPr>
          <a:xfrm>
            <a:off x="371856" y="522097"/>
            <a:ext cx="3438144" cy="1124712"/>
          </a:xfrm>
        </p:spPr>
        <p:txBody>
          <a:bodyPr vert="horz" lIns="91440" tIns="45720" rIns="91440" bIns="45720" rtlCol="0" anchor="b">
            <a:normAutofit/>
          </a:bodyPr>
          <a:lstStyle/>
          <a:p>
            <a:r>
              <a:rPr lang="en-US" sz="2800" dirty="0">
                <a:latin typeface="Sylfaen" panose="010A0502050306030303" pitchFamily="18" charset="0"/>
              </a:rPr>
              <a:t>7. Analysis Summary</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3C4332B-9AC8-40AF-AA27-BE2AE4677A78}"/>
              </a:ext>
            </a:extLst>
          </p:cNvPr>
          <p:cNvSpPr txBox="1"/>
          <p:nvPr/>
        </p:nvSpPr>
        <p:spPr>
          <a:xfrm>
            <a:off x="371856" y="2645777"/>
            <a:ext cx="7338455" cy="3980546"/>
          </a:xfrm>
          <a:prstGeom prst="rect">
            <a:avLst/>
          </a:prstGeom>
        </p:spPr>
        <p:txBody>
          <a:bodyPr vert="horz" lIns="91440" tIns="45720" rIns="91440" bIns="45720" rtlCol="0" anchor="t">
            <a:normAutofit/>
          </a:bodyPr>
          <a:lstStyle/>
          <a:p>
            <a:pPr marL="0" marR="0" indent="-228600">
              <a:lnSpc>
                <a:spcPct val="90000"/>
              </a:lnSpc>
              <a:spcBef>
                <a:spcPts val="0"/>
              </a:spcBef>
              <a:spcAft>
                <a:spcPts val="800"/>
              </a:spcAft>
              <a:buFont typeface="Arial" panose="020B0604020202020204" pitchFamily="34" charset="0"/>
              <a:buChar char="•"/>
            </a:pPr>
            <a:r>
              <a:rPr lang="en-US" sz="1050" b="1" dirty="0">
                <a:effectLst/>
                <a:latin typeface="Consolas" panose="020B0609020204030204" pitchFamily="49" charset="0"/>
              </a:rPr>
              <a:t>SUMMARY ANALYSIS</a:t>
            </a:r>
            <a:endParaRPr lang="en-US" sz="1050" dirty="0">
              <a:effectLst/>
              <a:latin typeface="Consolas" panose="020B0609020204030204" pitchFamily="49" charset="0"/>
            </a:endParaRPr>
          </a:p>
          <a:p>
            <a:pPr marL="0" marR="0" indent="-228600">
              <a:lnSpc>
                <a:spcPct val="90000"/>
              </a:lnSpc>
              <a:spcBef>
                <a:spcPts val="0"/>
              </a:spcBef>
              <a:spcAft>
                <a:spcPts val="800"/>
              </a:spcAft>
              <a:buFont typeface="Arial" panose="020B0604020202020204" pitchFamily="34" charset="0"/>
              <a:buChar char="•"/>
            </a:pPr>
            <a:r>
              <a:rPr lang="en-US" sz="1050" dirty="0">
                <a:effectLst/>
                <a:latin typeface="Consolas" panose="020B0609020204030204" pitchFamily="49" charset="0"/>
              </a:rPr>
              <a:t>From the regression analysis/ Principal component analysis, we will separate the interaction into each asset. </a:t>
            </a:r>
          </a:p>
          <a:p>
            <a:pPr marL="0" marR="0" indent="-228600">
              <a:lnSpc>
                <a:spcPct val="90000"/>
              </a:lnSpc>
              <a:spcBef>
                <a:spcPts val="0"/>
              </a:spcBef>
              <a:spcAft>
                <a:spcPts val="800"/>
              </a:spcAft>
              <a:buFont typeface="Arial" panose="020B0604020202020204" pitchFamily="34" charset="0"/>
              <a:buChar char="•"/>
            </a:pPr>
            <a:r>
              <a:rPr lang="en-US" sz="1050" dirty="0">
                <a:effectLst/>
                <a:latin typeface="Consolas" panose="020B0609020204030204" pitchFamily="49" charset="0"/>
              </a:rPr>
              <a:t>Cryptocurrency &amp; Cryptocurrency: Both regression analysis and Principal component analysis indicate that they are moving together. They are not present the diversified asset when combining them, and thus, an investor should not put these assets into the same portfolio. Although they have different functionality between Bitcoin and Ethereum, the investor perceives that they are moving together, and thus it is dangerous to put a similar asset into the portfolio. </a:t>
            </a:r>
          </a:p>
          <a:p>
            <a:pPr marL="0" marR="0" indent="-228600">
              <a:lnSpc>
                <a:spcPct val="90000"/>
              </a:lnSpc>
              <a:spcBef>
                <a:spcPts val="0"/>
              </a:spcBef>
              <a:spcAft>
                <a:spcPts val="800"/>
              </a:spcAft>
              <a:buFont typeface="Arial" panose="020B0604020202020204" pitchFamily="34" charset="0"/>
              <a:buChar char="•"/>
            </a:pPr>
            <a:r>
              <a:rPr lang="en-US" sz="1050" dirty="0">
                <a:effectLst/>
                <a:latin typeface="Consolas" panose="020B0609020204030204" pitchFamily="49" charset="0"/>
              </a:rPr>
              <a:t>Cryptocurrency &amp; stock market: The regression analysis yields the result that </a:t>
            </a:r>
            <a:r>
              <a:rPr lang="en-US" sz="1050" dirty="0" err="1">
                <a:effectLst/>
                <a:latin typeface="Consolas" panose="020B0609020204030204" pitchFamily="49" charset="0"/>
              </a:rPr>
              <a:t>Dowjone</a:t>
            </a:r>
            <a:r>
              <a:rPr lang="en-US" sz="1050" dirty="0">
                <a:effectLst/>
                <a:latin typeface="Consolas" panose="020B0609020204030204" pitchFamily="49" charset="0"/>
              </a:rPr>
              <a:t> and 2 Cryptocurrency are moving together across a timeframe. However, in Principal component analysis, the stock market does not have the prevalent interaction in the larger timeframe. Therefore, It very safe to assume the interaction between Cryptocurrency and psychological effect with the stock market movement in a short timeframe. </a:t>
            </a:r>
          </a:p>
          <a:p>
            <a:pPr marL="0" marR="0" indent="-228600">
              <a:lnSpc>
                <a:spcPct val="90000"/>
              </a:lnSpc>
              <a:spcBef>
                <a:spcPts val="0"/>
              </a:spcBef>
              <a:spcAft>
                <a:spcPts val="800"/>
              </a:spcAft>
              <a:buFont typeface="Arial" panose="020B0604020202020204" pitchFamily="34" charset="0"/>
              <a:buChar char="•"/>
            </a:pPr>
            <a:r>
              <a:rPr lang="en-US" sz="1050" dirty="0">
                <a:effectLst/>
                <a:latin typeface="Consolas" panose="020B0609020204030204" pitchFamily="49" charset="0"/>
              </a:rPr>
              <a:t>Cryptocurrency &amp; US dollar index: For regression analysis, we have the result that DXY is moving oppositely to the Cryptocurrency, more prevalent in the weekly timeframe, while the Principal component analysis shows that the DXY mostly are orthogonal with the Cryptocurrency. Therefore, we got a mixed conclusion here, representing that the relationship between this asset might not be linearly correlated, and more research needs investigation. </a:t>
            </a:r>
          </a:p>
          <a:p>
            <a:pPr indent="-228600">
              <a:lnSpc>
                <a:spcPct val="90000"/>
              </a:lnSpc>
              <a:buFont typeface="Arial" panose="020B0604020202020204" pitchFamily="34" charset="0"/>
              <a:buChar char="•"/>
            </a:pPr>
            <a:r>
              <a:rPr lang="en-US" sz="1050" dirty="0">
                <a:effectLst/>
                <a:latin typeface="Consolas" panose="020B0609020204030204" pitchFamily="49" charset="0"/>
              </a:rPr>
              <a:t>Cryptocurrency &amp; Alternative Asset: For regression analysis, the Gold price return does not contribute to the cryptocurrency return and principal component analysis, in the major axis, also shows that gold and Cryptocurrency are orthogonal together. Therefore, gold is the uncorrelated hedging asset for the portfolio with crypto and does not act like a substituted asset. For the 3-</a:t>
            </a:r>
            <a:endParaRPr lang="en-US" sz="1050" dirty="0">
              <a:latin typeface="Consolas" panose="020B0609020204030204" pitchFamily="49" charset="0"/>
            </a:endParaRPr>
          </a:p>
        </p:txBody>
      </p:sp>
    </p:spTree>
    <p:extLst>
      <p:ext uri="{BB962C8B-B14F-4D97-AF65-F5344CB8AC3E}">
        <p14:creationId xmlns:p14="http://schemas.microsoft.com/office/powerpoint/2010/main" val="297429639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91" name="Picture 7" descr="The Ten Most Prominent Figures in the Cryptocurrency World">
            <a:extLst>
              <a:ext uri="{FF2B5EF4-FFF2-40B4-BE49-F238E27FC236}">
                <a16:creationId xmlns:a16="http://schemas.microsoft.com/office/drawing/2014/main" id="{0B8DE4FA-14AC-4F6E-814D-0F540C97DD4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DA106C-4C13-45BB-BD23-856D5FF8D88D}"/>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8. Derivative Opportunity &amp; Market</a:t>
            </a:r>
          </a:p>
        </p:txBody>
      </p:sp>
      <p:cxnSp>
        <p:nvCxnSpPr>
          <p:cNvPr id="78" name="Straight Connector 7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FF6B713-275E-492B-BE2E-9247472B1E24}"/>
              </a:ext>
            </a:extLst>
          </p:cNvPr>
          <p:cNvSpPr txBox="1"/>
          <p:nvPr/>
        </p:nvSpPr>
        <p:spPr>
          <a:xfrm>
            <a:off x="4839291" y="0"/>
            <a:ext cx="7138220" cy="6581422"/>
          </a:xfrm>
          <a:prstGeom prst="rect">
            <a:avLst/>
          </a:prstGeom>
        </p:spPr>
        <p:txBody>
          <a:bodyPr vert="horz" lIns="91440" tIns="45720" rIns="91440" bIns="45720" rtlCol="0" anchor="ctr">
            <a:normAutofit/>
          </a:bodyPr>
          <a:lstStyle/>
          <a:p>
            <a:pPr marR="0">
              <a:lnSpc>
                <a:spcPct val="90000"/>
              </a:lnSpc>
              <a:spcBef>
                <a:spcPts val="0"/>
              </a:spcBef>
              <a:spcAft>
                <a:spcPts val="800"/>
              </a:spcAft>
            </a:pPr>
            <a:r>
              <a:rPr lang="en-US" sz="1200" b="1" dirty="0">
                <a:solidFill>
                  <a:srgbClr val="FFFFFF"/>
                </a:solidFill>
                <a:effectLst/>
                <a:latin typeface="Consolas" panose="020B0609020204030204" pitchFamily="49" charset="0"/>
              </a:rPr>
              <a:t>Cryptocurrency derivative opportunity</a:t>
            </a:r>
            <a:endParaRPr lang="en-US" sz="1200" dirty="0">
              <a:solidFill>
                <a:srgbClr val="FFFFFF"/>
              </a:solidFill>
              <a:effectLst/>
              <a:latin typeface="Consolas" panose="020B0609020204030204" pitchFamily="49" charset="0"/>
            </a:endParaRPr>
          </a:p>
          <a:p>
            <a:pPr marL="0" marR="0" indent="-228600">
              <a:lnSpc>
                <a:spcPct val="90000"/>
              </a:lnSpc>
              <a:spcBef>
                <a:spcPts val="0"/>
              </a:spcBef>
              <a:spcAft>
                <a:spcPts val="800"/>
              </a:spcAft>
              <a:buFont typeface="Arial" panose="020B0604020202020204" pitchFamily="34" charset="0"/>
              <a:buChar char="•"/>
            </a:pPr>
            <a:r>
              <a:rPr lang="en-US" sz="1200" dirty="0">
                <a:solidFill>
                  <a:srgbClr val="FFFFFF"/>
                </a:solidFill>
                <a:effectLst/>
                <a:latin typeface="Consolas" panose="020B0609020204030204" pitchFamily="49" charset="0"/>
              </a:rPr>
              <a:t>From the analysis, we have shown that cryptocurrency acts as an additional asset to the field. Therefore, the role of cryptocurrency derivative will not stack with another asset derivative. The part of each cryptocurrency derivative asset is as followed. </a:t>
            </a:r>
          </a:p>
          <a:p>
            <a:pPr marR="0">
              <a:lnSpc>
                <a:spcPct val="90000"/>
              </a:lnSpc>
              <a:spcBef>
                <a:spcPts val="0"/>
              </a:spcBef>
              <a:spcAft>
                <a:spcPts val="800"/>
              </a:spcAft>
            </a:pPr>
            <a:endParaRPr lang="en-US" sz="120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230505835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16BC098D-086C-4307-9083-7A7CF6D5C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988D751D-0DD2-441B-8F53-769CC95FB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Why People Still Don't Get Cryptocurrency | by Daniel Jeffries | Mar, 2021  | Medium">
            <a:extLst>
              <a:ext uri="{FF2B5EF4-FFF2-40B4-BE49-F238E27FC236}">
                <a16:creationId xmlns:a16="http://schemas.microsoft.com/office/drawing/2014/main" id="{E80AAD6A-5A18-4FC3-836E-7F3FBADD8D5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397" b="1001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F0CC70B-722A-43FB-BA07-1C43B77AA592}"/>
              </a:ext>
            </a:extLst>
          </p:cNvPr>
          <p:cNvSpPr>
            <a:spLocks noGrp="1"/>
          </p:cNvSpPr>
          <p:nvPr>
            <p:ph type="title"/>
          </p:nvPr>
        </p:nvSpPr>
        <p:spPr>
          <a:xfrm>
            <a:off x="7859436" y="957695"/>
            <a:ext cx="3982607" cy="4930246"/>
          </a:xfrm>
        </p:spPr>
        <p:txBody>
          <a:bodyPr vert="horz" lIns="91440" tIns="45720" rIns="91440" bIns="45720" rtlCol="0" anchor="ctr">
            <a:normAutofit/>
          </a:bodyPr>
          <a:lstStyle/>
          <a:p>
            <a:pPr algn="r"/>
            <a:r>
              <a:rPr lang="en-US" dirty="0">
                <a:solidFill>
                  <a:schemeClr val="bg1"/>
                </a:solidFill>
              </a:rPr>
              <a:t>8. Derivative Opportunity &amp; Market :Future</a:t>
            </a:r>
          </a:p>
        </p:txBody>
      </p:sp>
      <p:sp>
        <p:nvSpPr>
          <p:cNvPr id="7" name="TextBox 6">
            <a:extLst>
              <a:ext uri="{FF2B5EF4-FFF2-40B4-BE49-F238E27FC236}">
                <a16:creationId xmlns:a16="http://schemas.microsoft.com/office/drawing/2014/main" id="{015037C4-5179-4956-AC51-B162E0DC8DB7}"/>
              </a:ext>
            </a:extLst>
          </p:cNvPr>
          <p:cNvSpPr txBox="1"/>
          <p:nvPr/>
        </p:nvSpPr>
        <p:spPr>
          <a:xfrm>
            <a:off x="857266" y="963877"/>
            <a:ext cx="6377769" cy="4930246"/>
          </a:xfrm>
          <a:prstGeom prst="rect">
            <a:avLst/>
          </a:prstGeom>
        </p:spPr>
        <p:txBody>
          <a:bodyPr vert="horz" lIns="91440" tIns="45720" rIns="91440" bIns="45720" rtlCol="0" anchor="ctr">
            <a:normAutofit/>
          </a:bodyPr>
          <a:lstStyle/>
          <a:p>
            <a:pPr marL="0" marR="0" indent="-228600">
              <a:lnSpc>
                <a:spcPct val="90000"/>
              </a:lnSpc>
              <a:spcBef>
                <a:spcPts val="0"/>
              </a:spcBef>
              <a:spcAft>
                <a:spcPts val="800"/>
              </a:spcAft>
              <a:buFont typeface="Arial" panose="020B0604020202020204" pitchFamily="34" charset="0"/>
              <a:buChar char="•"/>
            </a:pPr>
            <a:r>
              <a:rPr lang="en-US" sz="1200" dirty="0">
                <a:solidFill>
                  <a:schemeClr val="bg1"/>
                </a:solidFill>
                <a:effectLst/>
                <a:latin typeface="Consolas" panose="020B0609020204030204" pitchFamily="49" charset="0"/>
              </a:rPr>
              <a:t>Cryptocurrency Future: the future provides the way to speculate the cryptocurrency returns. The cryptos are very volatile and adding leverage from the future derivative will make the cryptocurrency derivative such as Bitcoin future and Ethereum Future being one of the most speculative investment out of all asset derivative. The volatility present by cryptocurrency has the potential to make the trade wealthy with little cash required. In addition, cryptocurrency hedging can be done by short the future as well. Since the cryptocurrency has no clear-cut movement interaction to another asset, the long and short direction will not wholly overlap with the long and short of another asset. Nonoverlapping is the idea asset to put into portfolio since what investor needs to most from portfolio optimization is diversifying it. In addition, for people that initially invest in cryptocurrency, adding the future and help them hedge some of the time when the cryptocurrency market does not look promising. Therefore, the futures will increase the confidence of people who is generally invest in the cryptocurrency and prevent some unnecessary volatility/drawdown period. </a:t>
            </a:r>
          </a:p>
        </p:txBody>
      </p:sp>
      <p:sp>
        <p:nvSpPr>
          <p:cNvPr id="75" name="!!Line">
            <a:extLst>
              <a:ext uri="{FF2B5EF4-FFF2-40B4-BE49-F238E27FC236}">
                <a16:creationId xmlns:a16="http://schemas.microsoft.com/office/drawing/2014/main" id="{4EC84052-44EC-43C9-822F-65E473CBD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2184" y="2209249"/>
            <a:ext cx="27432" cy="2505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60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he alarming surge in cryptocurrency mining on college campuses | Vectra AI">
            <a:extLst>
              <a:ext uri="{FF2B5EF4-FFF2-40B4-BE49-F238E27FC236}">
                <a16:creationId xmlns:a16="http://schemas.microsoft.com/office/drawing/2014/main" id="{F068051A-4399-4F86-AC17-6E02D8067A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7" r="28559" b="-1"/>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39" name="Freeform: Shape 138">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1" name="Freeform: Shape 140">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163F35B0-DB2F-4649-B6A3-0BBE382B812C}"/>
              </a:ext>
            </a:extLst>
          </p:cNvPr>
          <p:cNvSpPr txBox="1">
            <a:spLocks/>
          </p:cNvSpPr>
          <p:nvPr/>
        </p:nvSpPr>
        <p:spPr>
          <a:xfrm>
            <a:off x="371094" y="1161288"/>
            <a:ext cx="3438144" cy="11257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a:t>8. Derivative Opportunity &amp; Market :Options</a:t>
            </a: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CEB7DD84-DBA3-40B6-A76B-0BA6F8EC0C8F}"/>
              </a:ext>
            </a:extLst>
          </p:cNvPr>
          <p:cNvSpPr txBox="1"/>
          <p:nvPr/>
        </p:nvSpPr>
        <p:spPr>
          <a:xfrm>
            <a:off x="371094" y="2718054"/>
            <a:ext cx="3438906" cy="3207258"/>
          </a:xfrm>
          <a:prstGeom prst="rect">
            <a:avLst/>
          </a:prstGeom>
        </p:spPr>
        <p:txBody>
          <a:bodyPr vert="horz" lIns="91440" tIns="45720" rIns="91440" bIns="45720" rtlCol="0" anchor="t">
            <a:normAutofit fontScale="92500" lnSpcReduction="10000"/>
          </a:bodyPr>
          <a:lstStyle/>
          <a:p>
            <a:pPr marL="0" marR="0" indent="-228600">
              <a:lnSpc>
                <a:spcPct val="90000"/>
              </a:lnSpc>
              <a:spcBef>
                <a:spcPts val="0"/>
              </a:spcBef>
              <a:spcAft>
                <a:spcPts val="800"/>
              </a:spcAft>
              <a:buFont typeface="Arial" panose="020B0604020202020204" pitchFamily="34" charset="0"/>
              <a:buChar char="•"/>
            </a:pPr>
            <a:r>
              <a:rPr lang="en-US" sz="1400" dirty="0">
                <a:effectLst/>
                <a:latin typeface="Consolas" panose="020B0609020204030204" pitchFamily="49" charset="0"/>
              </a:rPr>
              <a:t>Cryptocurrency options: The options will present the cryptocurrency more angle of investment. Due to the volatility of Bitcoin and Ethereum, the options are more promising since it limits the volatility. In addition, the strategy created by options is much more applicable to the bitcoin/Ethereum than the stocks because of volatility reason alone. The options will add additional hedging/diversification power to the portfolio. Since the asset is not behaving like another asset, the cryptocurrency option will not be stacked with other derivative investments such as stock option, yield option, and gold option.</a:t>
            </a:r>
          </a:p>
        </p:txBody>
      </p:sp>
    </p:spTree>
    <p:extLst>
      <p:ext uri="{BB962C8B-B14F-4D97-AF65-F5344CB8AC3E}">
        <p14:creationId xmlns:p14="http://schemas.microsoft.com/office/powerpoint/2010/main" val="2820789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A106C-4C13-45BB-BD23-856D5FF8D88D}"/>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8. Derivative Opportunity &amp; Market</a:t>
            </a:r>
          </a:p>
        </p:txBody>
      </p:sp>
      <p:cxnSp>
        <p:nvCxnSpPr>
          <p:cNvPr id="78" name="Straight Connector 7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FF6B713-275E-492B-BE2E-9247472B1E24}"/>
              </a:ext>
            </a:extLst>
          </p:cNvPr>
          <p:cNvSpPr txBox="1"/>
          <p:nvPr/>
        </p:nvSpPr>
        <p:spPr>
          <a:xfrm>
            <a:off x="4989566" y="2682551"/>
            <a:ext cx="7138220" cy="1492898"/>
          </a:xfrm>
          <a:prstGeom prst="rect">
            <a:avLst/>
          </a:prstGeom>
        </p:spPr>
        <p:txBody>
          <a:bodyPr vert="horz" lIns="91440" tIns="45720" rIns="91440" bIns="45720" rtlCol="0" anchor="ctr">
            <a:normAutofit/>
          </a:bodyPr>
          <a:lstStyle/>
          <a:p>
            <a:pPr marR="0">
              <a:lnSpc>
                <a:spcPct val="90000"/>
              </a:lnSpc>
              <a:spcBef>
                <a:spcPts val="0"/>
              </a:spcBef>
              <a:spcAft>
                <a:spcPts val="800"/>
              </a:spcAft>
            </a:pPr>
            <a:r>
              <a:rPr lang="en-US" sz="1400" b="1" dirty="0">
                <a:solidFill>
                  <a:srgbClr val="FFFFFF"/>
                </a:solidFill>
                <a:effectLst/>
                <a:latin typeface="Consolas" panose="020B0609020204030204" pitchFamily="49" charset="0"/>
              </a:rPr>
              <a:t>Cryptocurrency derivative opportunity</a:t>
            </a:r>
            <a:endParaRPr lang="en-US" sz="1400" dirty="0">
              <a:solidFill>
                <a:srgbClr val="FFFFFF"/>
              </a:solidFill>
              <a:effectLst/>
              <a:latin typeface="Consolas" panose="020B0609020204030204" pitchFamily="49" charset="0"/>
            </a:endParaRPr>
          </a:p>
          <a:p>
            <a:pPr marL="0" marR="0" indent="-228600">
              <a:lnSpc>
                <a:spcPct val="90000"/>
              </a:lnSpc>
              <a:spcBef>
                <a:spcPts val="0"/>
              </a:spcBef>
              <a:spcAft>
                <a:spcPts val="800"/>
              </a:spcAft>
              <a:buFont typeface="Arial" panose="020B0604020202020204" pitchFamily="34" charset="0"/>
              <a:buChar char="•"/>
            </a:pPr>
            <a:r>
              <a:rPr lang="en-US" sz="1400" dirty="0">
                <a:solidFill>
                  <a:srgbClr val="FFFFFF"/>
                </a:solidFill>
                <a:effectLst/>
                <a:latin typeface="Consolas" panose="020B0609020204030204" pitchFamily="49" charset="0"/>
              </a:rPr>
              <a:t>From the analysis, we have shown that cryptocurrency acts as an additional asset to the field. Therefore, the role of cryptocurrency derivative will not stack with another asset derivative. The part of each cryptocurrency derivative asset is as followed. </a:t>
            </a:r>
          </a:p>
          <a:p>
            <a:pPr marL="0" marR="0" indent="-228600">
              <a:lnSpc>
                <a:spcPct val="90000"/>
              </a:lnSpc>
              <a:spcBef>
                <a:spcPts val="0"/>
              </a:spcBef>
              <a:spcAft>
                <a:spcPts val="800"/>
              </a:spcAft>
              <a:buFont typeface="Arial" panose="020B0604020202020204" pitchFamily="34" charset="0"/>
              <a:buChar char="•"/>
            </a:pPr>
            <a:endParaRPr lang="en-US" sz="140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250599185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106C-4C13-45BB-BD23-856D5FF8D88D}"/>
              </a:ext>
            </a:extLst>
          </p:cNvPr>
          <p:cNvSpPr>
            <a:spLocks noGrp="1"/>
          </p:cNvSpPr>
          <p:nvPr>
            <p:ph type="title"/>
          </p:nvPr>
        </p:nvSpPr>
        <p:spPr/>
        <p:txBody>
          <a:bodyPr>
            <a:normAutofit/>
          </a:bodyPr>
          <a:lstStyle/>
          <a:p>
            <a:r>
              <a:rPr lang="en-US" sz="4000" dirty="0">
                <a:latin typeface="Consolas" panose="020B0609020204030204" pitchFamily="49" charset="0"/>
              </a:rPr>
              <a:t>8. Derivative Opportunity &amp; Market</a:t>
            </a:r>
          </a:p>
        </p:txBody>
      </p:sp>
      <p:pic>
        <p:nvPicPr>
          <p:cNvPr id="17410" name="Picture 5">
            <a:extLst>
              <a:ext uri="{FF2B5EF4-FFF2-40B4-BE49-F238E27FC236}">
                <a16:creationId xmlns:a16="http://schemas.microsoft.com/office/drawing/2014/main" id="{8256F821-B734-4254-BC4F-C71850E11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51" y="3817823"/>
            <a:ext cx="4609322" cy="2474556"/>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
            <a:extLst>
              <a:ext uri="{FF2B5EF4-FFF2-40B4-BE49-F238E27FC236}">
                <a16:creationId xmlns:a16="http://schemas.microsoft.com/office/drawing/2014/main" id="{D241E790-2D83-46D0-8365-BF718086A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866" t="13779" r="3259" b="7758"/>
          <a:stretch>
            <a:fillRect/>
          </a:stretch>
        </p:blipFill>
        <p:spPr bwMode="auto">
          <a:xfrm>
            <a:off x="5280349" y="1615836"/>
            <a:ext cx="6400800" cy="41904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FAD34B5-A9A5-4CD6-AC40-59B834B8B3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E81BF703-1D7A-4197-A0D8-08D892AFA6DF}"/>
              </a:ext>
            </a:extLst>
          </p:cNvPr>
          <p:cNvSpPr>
            <a:spLocks noChangeArrowheads="1"/>
          </p:cNvSpPr>
          <p:nvPr/>
        </p:nvSpPr>
        <p:spPr bwMode="auto">
          <a:xfrm>
            <a:off x="0" y="6867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Source: https://www.coingecko.com/en/derivatives/futures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6B2058FC-AEC1-4A57-83F3-0FC54C3C40CC}"/>
              </a:ext>
            </a:extLst>
          </p:cNvPr>
          <p:cNvSpPr txBox="1"/>
          <p:nvPr/>
        </p:nvSpPr>
        <p:spPr>
          <a:xfrm>
            <a:off x="510851" y="1554982"/>
            <a:ext cx="4535455" cy="2058705"/>
          </a:xfrm>
          <a:prstGeom prst="rect">
            <a:avLst/>
          </a:prstGeom>
          <a:noFill/>
        </p:spPr>
        <p:txBody>
          <a:bodyPr wrap="square">
            <a:spAutoFit/>
          </a:bodyPr>
          <a:lstStyle/>
          <a:p>
            <a:pPr marL="0" marR="0">
              <a:lnSpc>
                <a:spcPct val="107000"/>
              </a:lnSpc>
              <a:spcBef>
                <a:spcPts val="0"/>
              </a:spcBef>
              <a:spcAft>
                <a:spcPts val="800"/>
              </a:spcAft>
            </a:pP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Currently there are many trading platforms that provide the cryptocurrency derivative. Most of the market cap is </a:t>
            </a:r>
            <a:r>
              <a:rPr lang="en-US" sz="1200" dirty="0" err="1">
                <a:solidFill>
                  <a:srgbClr val="000000"/>
                </a:solidFill>
                <a:effectLst/>
                <a:latin typeface="Consolas" panose="020B0609020204030204" pitchFamily="49" charset="0"/>
                <a:ea typeface="Calibri" panose="020F0502020204030204" pitchFamily="34" charset="0"/>
                <a:cs typeface="Cordia New" panose="020B0304020202020204" pitchFamily="34" charset="-34"/>
              </a:rPr>
              <a:t>Deribit</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a:t>
            </a:r>
            <a:r>
              <a:rPr lang="en-US" sz="1200" u="sng" dirty="0">
                <a:solidFill>
                  <a:srgbClr val="0563C1"/>
                </a:solidFill>
                <a:effectLst/>
                <a:latin typeface="Consolas" panose="020B0609020204030204" pitchFamily="49" charset="0"/>
                <a:ea typeface="Calibri" panose="020F0502020204030204" pitchFamily="34" charset="0"/>
                <a:cs typeface="Cordia New" panose="020B0304020202020204" pitchFamily="34" charset="-34"/>
                <a:hlinkClick r:id="rId4"/>
              </a:rPr>
              <a:t>https://www.deribit.com/</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 </a:t>
            </a:r>
            <a:r>
              <a:rPr lang="en-US" sz="1200" dirty="0" err="1">
                <a:solidFill>
                  <a:srgbClr val="000000"/>
                </a:solidFill>
                <a:effectLst/>
                <a:latin typeface="Consolas" panose="020B0609020204030204" pitchFamily="49" charset="0"/>
                <a:ea typeface="Calibri" panose="020F0502020204030204" pitchFamily="34" charset="0"/>
                <a:cs typeface="Cordia New" panose="020B0304020202020204" pitchFamily="34" charset="-34"/>
              </a:rPr>
              <a:t>LedgerX</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a:t>
            </a:r>
            <a:r>
              <a:rPr lang="en-US" sz="1200" u="sng" dirty="0">
                <a:solidFill>
                  <a:srgbClr val="0563C1"/>
                </a:solidFill>
                <a:effectLst/>
                <a:latin typeface="Consolas" panose="020B0609020204030204" pitchFamily="49" charset="0"/>
                <a:ea typeface="Calibri" panose="020F0502020204030204" pitchFamily="34" charset="0"/>
                <a:cs typeface="Cordia New" panose="020B0304020202020204" pitchFamily="34" charset="-34"/>
                <a:hlinkClick r:id="rId5"/>
              </a:rPr>
              <a:t>https://www.ledgerx.com/options</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a:t>
            </a:r>
            <a:r>
              <a:rPr lang="en-US" sz="1200" dirty="0" err="1">
                <a:solidFill>
                  <a:srgbClr val="000000"/>
                </a:solidFill>
                <a:effectLst/>
                <a:latin typeface="Consolas" panose="020B0609020204030204" pitchFamily="49" charset="0"/>
                <a:ea typeface="Calibri" panose="020F0502020204030204" pitchFamily="34" charset="0"/>
                <a:cs typeface="Cordia New" panose="020B0304020202020204" pitchFamily="34" charset="-34"/>
              </a:rPr>
              <a:t>Bakkt</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a:t>
            </a:r>
            <a:r>
              <a:rPr lang="en-US" sz="1200" u="sng" dirty="0">
                <a:solidFill>
                  <a:srgbClr val="0563C1"/>
                </a:solidFill>
                <a:effectLst/>
                <a:latin typeface="Consolas" panose="020B0609020204030204" pitchFamily="49" charset="0"/>
                <a:ea typeface="Calibri" panose="020F0502020204030204" pitchFamily="34" charset="0"/>
                <a:cs typeface="Cordia New" panose="020B0304020202020204" pitchFamily="34" charset="-34"/>
                <a:hlinkClick r:id="rId6"/>
              </a:rPr>
              <a:t>https://www.bakkt.com/</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a:t>
            </a:r>
            <a:r>
              <a:rPr lang="en-US" sz="1200" dirty="0" err="1">
                <a:solidFill>
                  <a:srgbClr val="000000"/>
                </a:solidFill>
                <a:effectLst/>
                <a:latin typeface="Consolas" panose="020B0609020204030204" pitchFamily="49" charset="0"/>
                <a:ea typeface="Calibri" panose="020F0502020204030204" pitchFamily="34" charset="0"/>
                <a:cs typeface="Cordia New" panose="020B0304020202020204" pitchFamily="34" charset="-34"/>
              </a:rPr>
              <a:t>Okex</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a:t>
            </a:r>
            <a:r>
              <a:rPr lang="en-US" sz="1200" u="sng" dirty="0">
                <a:solidFill>
                  <a:srgbClr val="0563C1"/>
                </a:solidFill>
                <a:effectLst/>
                <a:latin typeface="Consolas" panose="020B0609020204030204" pitchFamily="49" charset="0"/>
                <a:ea typeface="Calibri" panose="020F0502020204030204" pitchFamily="34" charset="0"/>
                <a:cs typeface="Cordia New" panose="020B0304020202020204" pitchFamily="34" charset="-34"/>
                <a:hlinkClick r:id="rId7"/>
              </a:rPr>
              <a:t>https://www.okex.com/</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 CME </a:t>
            </a:r>
            <a:r>
              <a:rPr lang="en-US" sz="1200" u="sng" dirty="0">
                <a:solidFill>
                  <a:srgbClr val="0563C1"/>
                </a:solidFill>
                <a:effectLst/>
                <a:latin typeface="Consolas" panose="020B0609020204030204" pitchFamily="49" charset="0"/>
                <a:ea typeface="Calibri" panose="020F0502020204030204" pitchFamily="34" charset="0"/>
                <a:cs typeface="Cordia New" panose="020B0304020202020204" pitchFamily="34" charset="-34"/>
                <a:hlinkClick r:id="rId8"/>
              </a:rPr>
              <a:t>https://www.cmegroup.com/</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bit.com </a:t>
            </a:r>
            <a:r>
              <a:rPr lang="en-US" sz="1200" u="sng" dirty="0">
                <a:solidFill>
                  <a:srgbClr val="0563C1"/>
                </a:solidFill>
                <a:effectLst/>
                <a:latin typeface="Consolas" panose="020B0609020204030204" pitchFamily="49" charset="0"/>
                <a:ea typeface="Calibri" panose="020F0502020204030204" pitchFamily="34" charset="0"/>
                <a:cs typeface="Cordia New" panose="020B0304020202020204" pitchFamily="34" charset="-34"/>
                <a:hlinkClick r:id="rId9"/>
              </a:rPr>
              <a:t>https://www.bit.com/</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Huobi </a:t>
            </a:r>
            <a:r>
              <a:rPr lang="en-US" sz="1200" u="sng" dirty="0">
                <a:solidFill>
                  <a:srgbClr val="0563C1"/>
                </a:solidFill>
                <a:effectLst/>
                <a:latin typeface="Consolas" panose="020B0609020204030204" pitchFamily="49" charset="0"/>
                <a:ea typeface="Calibri" panose="020F0502020204030204" pitchFamily="34" charset="0"/>
                <a:cs typeface="Cordia New" panose="020B0304020202020204" pitchFamily="34" charset="-34"/>
                <a:hlinkClick r:id="rId10"/>
              </a:rPr>
              <a:t>https://www.huobi.com/en-us/</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a:t>
            </a:r>
            <a:r>
              <a:rPr lang="en-US" sz="1200" dirty="0" err="1">
                <a:solidFill>
                  <a:srgbClr val="000000"/>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2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Future, FTX and more. Below is the updated Figure trading volume by each trading platform at 4/27/2021.</a:t>
            </a:r>
            <a:endParaRPr lang="en-US" sz="1100" dirty="0">
              <a:effectLst/>
              <a:latin typeface="Consolas" panose="020B0609020204030204" pitchFamily="49"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77266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8" name="Picture 8" descr="What Does the Future Hold for Cryptocurrency? | Stanford Online">
            <a:extLst>
              <a:ext uri="{FF2B5EF4-FFF2-40B4-BE49-F238E27FC236}">
                <a16:creationId xmlns:a16="http://schemas.microsoft.com/office/drawing/2014/main" id="{C4E78BF3-470F-49B9-982F-D8BB75F4F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8003"/>
            <a:ext cx="12192000" cy="7607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FAD34B5-A9A5-4CD6-AC40-59B834B8B3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24F2B696-1E24-44F8-8077-73602840E2AD}"/>
              </a:ext>
            </a:extLst>
          </p:cNvPr>
          <p:cNvSpPr/>
          <p:nvPr/>
        </p:nvSpPr>
        <p:spPr>
          <a:xfrm>
            <a:off x="0" y="-628003"/>
            <a:ext cx="7324531" cy="7607299"/>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D5DA106C-4C13-45BB-BD23-856D5FF8D88D}"/>
              </a:ext>
            </a:extLst>
          </p:cNvPr>
          <p:cNvSpPr>
            <a:spLocks noGrp="1"/>
          </p:cNvSpPr>
          <p:nvPr>
            <p:ph type="title"/>
          </p:nvPr>
        </p:nvSpPr>
        <p:spPr>
          <a:xfrm>
            <a:off x="306355" y="-90199"/>
            <a:ext cx="7111482" cy="714692"/>
          </a:xfrm>
        </p:spPr>
        <p:txBody>
          <a:bodyPr>
            <a:normAutofit/>
          </a:bodyPr>
          <a:lstStyle/>
          <a:p>
            <a:r>
              <a:rPr lang="en-US" sz="2800" dirty="0">
                <a:solidFill>
                  <a:schemeClr val="bg1"/>
                </a:solidFill>
                <a:latin typeface="Consolas" panose="020B0609020204030204" pitchFamily="49" charset="0"/>
              </a:rPr>
              <a:t>8. Derivative Opportunity &amp; Market</a:t>
            </a:r>
          </a:p>
        </p:txBody>
      </p:sp>
      <p:sp>
        <p:nvSpPr>
          <p:cNvPr id="11" name="TextBox 10">
            <a:extLst>
              <a:ext uri="{FF2B5EF4-FFF2-40B4-BE49-F238E27FC236}">
                <a16:creationId xmlns:a16="http://schemas.microsoft.com/office/drawing/2014/main" id="{514C573C-40B5-4364-A0D5-890AA75A769D}"/>
              </a:ext>
            </a:extLst>
          </p:cNvPr>
          <p:cNvSpPr txBox="1"/>
          <p:nvPr/>
        </p:nvSpPr>
        <p:spPr>
          <a:xfrm>
            <a:off x="241040" y="1651496"/>
            <a:ext cx="6710265" cy="4133504"/>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Bitcoin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Huobi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Deribit</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Bitmex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Bybit</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Btse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Kraken</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Ethereum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Bitmex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Acdx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Coin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Xrp</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Bitmex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,Kraken</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Tether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Cardano</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Bitmex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Dogecoin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Polkadot</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Uniswap</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Future: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Litecoin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Bitmex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Btse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Kraken</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Bitcoin Cash Future: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Bitmex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Kraken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Coinflex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Chainlink</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Bitmex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Binance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Coinflex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Solana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Theta Network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Filecoin</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Tron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Monero</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Btse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Eos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Bitmex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Houbi</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Okex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Cosmos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800"/>
              </a:spcAft>
              <a:buFont typeface="+mj-lt"/>
              <a:buAutoNum type="arabicPeriod"/>
            </a:pP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Aave</a:t>
            </a:r>
            <a:r>
              <a:rPr lang="en-US" sz="1100" dirty="0">
                <a:solidFill>
                  <a:schemeClr val="bg1"/>
                </a:solidFill>
                <a:effectLst/>
                <a:latin typeface="Consolas" panose="020B0609020204030204" pitchFamily="49" charset="0"/>
                <a:ea typeface="Calibri" panose="020F0502020204030204" pitchFamily="34" charset="0"/>
                <a:cs typeface="Cordia New" panose="020B0304020202020204" pitchFamily="34" charset="-34"/>
              </a:rPr>
              <a:t> Future : </a:t>
            </a:r>
            <a:r>
              <a:rPr lang="en-US" sz="1100" dirty="0" err="1">
                <a:solidFill>
                  <a:schemeClr val="bg1"/>
                </a:solidFill>
                <a:effectLst/>
                <a:latin typeface="Consolas" panose="020B0609020204030204" pitchFamily="49" charset="0"/>
                <a:ea typeface="Calibri" panose="020F0502020204030204" pitchFamily="34" charset="0"/>
                <a:cs typeface="Cordia New" panose="020B0304020202020204" pitchFamily="34" charset="-34"/>
              </a:rPr>
              <a:t>Ftx</a:t>
            </a:r>
            <a:endParaRPr lang="en-US" sz="1050" dirty="0">
              <a:solidFill>
                <a:schemeClr val="bg1"/>
              </a:solidFill>
              <a:effectLst/>
              <a:latin typeface="Consolas" panose="020B0609020204030204" pitchFamily="49"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753573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How is dogecoin so hard to buy? Why the world's first 'joke' cryptocurrency  is so difficult to invest in | The Independent">
            <a:extLst>
              <a:ext uri="{FF2B5EF4-FFF2-40B4-BE49-F238E27FC236}">
                <a16:creationId xmlns:a16="http://schemas.microsoft.com/office/drawing/2014/main" id="{1CEC041E-B2AF-4747-9A84-7BEFCFE1E2E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2062" b="1192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B1454-DA90-43E3-A389-772B4564A680}"/>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9. Conclusion</a:t>
            </a:r>
          </a:p>
        </p:txBody>
      </p:sp>
      <p:cxnSp>
        <p:nvCxnSpPr>
          <p:cNvPr id="73" name="Straight Connector 7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E241BD-2BA1-4E06-B74D-4769D092D968}"/>
              </a:ext>
            </a:extLst>
          </p:cNvPr>
          <p:cNvSpPr txBox="1"/>
          <p:nvPr/>
        </p:nvSpPr>
        <p:spPr>
          <a:xfrm>
            <a:off x="5155378" y="733309"/>
            <a:ext cx="6517329" cy="5391382"/>
          </a:xfrm>
          <a:prstGeom prst="rect">
            <a:avLst/>
          </a:prstGeom>
        </p:spPr>
        <p:txBody>
          <a:bodyPr vert="horz" lIns="91440" tIns="45720" rIns="91440" bIns="45720" rtlCol="0" anchor="ctr">
            <a:normAutofit/>
          </a:bodyPr>
          <a:lstStyle/>
          <a:p>
            <a:pPr marL="0" marR="0" indent="-228600">
              <a:lnSpc>
                <a:spcPct val="90000"/>
              </a:lnSpc>
              <a:spcBef>
                <a:spcPts val="0"/>
              </a:spcBef>
              <a:spcAft>
                <a:spcPts val="800"/>
              </a:spcAft>
              <a:buFont typeface="Arial" panose="020B0604020202020204" pitchFamily="34" charset="0"/>
              <a:buChar char="•"/>
            </a:pPr>
            <a:r>
              <a:rPr lang="en-US" sz="2000" b="1" dirty="0">
                <a:solidFill>
                  <a:srgbClr val="FFFFFF"/>
                </a:solidFill>
                <a:effectLst/>
              </a:rPr>
              <a:t>CONCLUSION </a:t>
            </a:r>
          </a:p>
          <a:p>
            <a:pPr marL="0" marR="0" indent="-228600">
              <a:lnSpc>
                <a:spcPct val="90000"/>
              </a:lnSpc>
              <a:spcBef>
                <a:spcPts val="0"/>
              </a:spcBef>
              <a:spcAft>
                <a:spcPts val="800"/>
              </a:spcAft>
              <a:buFont typeface="Arial" panose="020B0604020202020204" pitchFamily="34" charset="0"/>
              <a:buChar char="•"/>
            </a:pPr>
            <a:endParaRPr lang="en-US" sz="2000" dirty="0">
              <a:solidFill>
                <a:srgbClr val="FFFFFF"/>
              </a:solidFill>
              <a:effectLst/>
            </a:endParaRPr>
          </a:p>
          <a:p>
            <a:pPr marR="0">
              <a:lnSpc>
                <a:spcPct val="90000"/>
              </a:lnSpc>
              <a:spcBef>
                <a:spcPts val="0"/>
              </a:spcBef>
              <a:spcAft>
                <a:spcPts val="800"/>
              </a:spcAft>
            </a:pPr>
            <a:r>
              <a:rPr lang="en-US" dirty="0">
                <a:solidFill>
                  <a:srgbClr val="FFFFFF"/>
                </a:solidFill>
                <a:effectLst/>
                <a:latin typeface="Consolas" panose="020B0609020204030204" pitchFamily="49" charset="0"/>
              </a:rPr>
              <a:t>In the research, we have shown the role of cryptocurrency in diversified portfolios, how the two major cryptocurrencies, Bitcoin and Ethereum, interact with another investing asset. </a:t>
            </a:r>
          </a:p>
          <a:p>
            <a:pPr marR="0">
              <a:lnSpc>
                <a:spcPct val="90000"/>
              </a:lnSpc>
              <a:spcBef>
                <a:spcPts val="0"/>
              </a:spcBef>
              <a:spcAft>
                <a:spcPts val="800"/>
              </a:spcAft>
            </a:pPr>
            <a:r>
              <a:rPr lang="en-US" dirty="0">
                <a:solidFill>
                  <a:srgbClr val="FFFFFF"/>
                </a:solidFill>
                <a:effectLst/>
                <a:latin typeface="Consolas" panose="020B0609020204030204" pitchFamily="49" charset="0"/>
              </a:rPr>
              <a:t>Since the crypto does have its place comparing to another asset, their derivative should enhance the diversification of the portfolio. And finally, many platforms have crypto-derivatives such as FTX, </a:t>
            </a:r>
            <a:r>
              <a:rPr lang="en-US" dirty="0" err="1">
                <a:solidFill>
                  <a:srgbClr val="FFFFFF"/>
                </a:solidFill>
                <a:effectLst/>
                <a:latin typeface="Consolas" panose="020B0609020204030204" pitchFamily="49" charset="0"/>
              </a:rPr>
              <a:t>Binance</a:t>
            </a:r>
            <a:r>
              <a:rPr lang="en-US" dirty="0">
                <a:solidFill>
                  <a:srgbClr val="FFFFFF"/>
                </a:solidFill>
                <a:effectLst/>
                <a:latin typeface="Consolas" panose="020B0609020204030204" pitchFamily="49" charset="0"/>
              </a:rPr>
              <a:t> Future, and investors with access to a diversified portfolio.</a:t>
            </a:r>
          </a:p>
        </p:txBody>
      </p:sp>
    </p:spTree>
    <p:extLst>
      <p:ext uri="{BB962C8B-B14F-4D97-AF65-F5344CB8AC3E}">
        <p14:creationId xmlns:p14="http://schemas.microsoft.com/office/powerpoint/2010/main" val="412588025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1">
            <a:extLst>
              <a:ext uri="{FF2B5EF4-FFF2-40B4-BE49-F238E27FC236}">
                <a16:creationId xmlns:a16="http://schemas.microsoft.com/office/drawing/2014/main" id="{0CBD95BB-C409-46C0-BF46-C4822D238036}"/>
              </a:ext>
            </a:extLst>
          </p:cNvPr>
          <p:cNvSpPr>
            <a:spLocks noGrp="1"/>
          </p:cNvSpPr>
          <p:nvPr>
            <p:ph type="title"/>
          </p:nvPr>
        </p:nvSpPr>
        <p:spPr>
          <a:xfrm>
            <a:off x="841248" y="475488"/>
            <a:ext cx="10515600" cy="1197864"/>
          </a:xfrm>
        </p:spPr>
        <p:txBody>
          <a:bodyPr vert="horz" lIns="91440" tIns="45720" rIns="91440" bIns="45720" rtlCol="0" anchor="ctr">
            <a:normAutofit/>
          </a:bodyPr>
          <a:lstStyle/>
          <a:p>
            <a:r>
              <a:rPr lang="en-US" kern="1200" dirty="0">
                <a:solidFill>
                  <a:schemeClr val="tx1"/>
                </a:solidFill>
                <a:latin typeface="Sylfaen" panose="010A0502050306030303" pitchFamily="18" charset="0"/>
              </a:rPr>
              <a:t>1. Objective of Research </a:t>
            </a:r>
          </a:p>
        </p:txBody>
      </p:sp>
      <p:cxnSp>
        <p:nvCxnSpPr>
          <p:cNvPr id="73"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Diversification (Finance) - Overview, Definition and Strategy">
            <a:extLst>
              <a:ext uri="{FF2B5EF4-FFF2-40B4-BE49-F238E27FC236}">
                <a16:creationId xmlns:a16="http://schemas.microsoft.com/office/drawing/2014/main" id="{768C548A-CE8D-40A4-A1BD-7E5C2F9586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1738" y="2148841"/>
            <a:ext cx="4684849" cy="33145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FFB5E4-B6AB-4B5E-AD93-293274242E8E}"/>
              </a:ext>
            </a:extLst>
          </p:cNvPr>
          <p:cNvSpPr txBox="1"/>
          <p:nvPr/>
        </p:nvSpPr>
        <p:spPr>
          <a:xfrm>
            <a:off x="6515415" y="2002651"/>
            <a:ext cx="5416941" cy="4169664"/>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2200" dirty="0">
                <a:latin typeface="Consolas" panose="020B0609020204030204" pitchFamily="49" charset="0"/>
              </a:rPr>
              <a:t>Role of Cryptocurrency in Portfolio diversification</a:t>
            </a:r>
          </a:p>
          <a:p>
            <a:pPr marL="342900" indent="-228600">
              <a:lnSpc>
                <a:spcPct val="90000"/>
              </a:lnSpc>
              <a:spcAft>
                <a:spcPts val="600"/>
              </a:spcAft>
              <a:buFont typeface="Arial" panose="020B0604020202020204" pitchFamily="34" charset="0"/>
              <a:buChar char="•"/>
            </a:pPr>
            <a:r>
              <a:rPr lang="en-US" sz="2200" dirty="0">
                <a:latin typeface="Consolas" panose="020B0609020204030204" pitchFamily="49" charset="0"/>
              </a:rPr>
              <a:t>Where Does Bitcoin &amp; Ethereum standings with the interaction of other assets such as stocks, Gold, US dollar index. </a:t>
            </a:r>
          </a:p>
          <a:p>
            <a:pPr marL="342900" indent="-228600">
              <a:lnSpc>
                <a:spcPct val="90000"/>
              </a:lnSpc>
              <a:spcAft>
                <a:spcPts val="600"/>
              </a:spcAft>
              <a:buFont typeface="Arial" panose="020B0604020202020204" pitchFamily="34" charset="0"/>
              <a:buChar char="•"/>
            </a:pPr>
            <a:r>
              <a:rPr lang="en-US" sz="2200" dirty="0">
                <a:latin typeface="Consolas" panose="020B0609020204030204" pitchFamily="49" charset="0"/>
              </a:rPr>
              <a:t>How portfolio diversification can be improve using Bitcoin &amp; Ethereum Derivative</a:t>
            </a:r>
          </a:p>
        </p:txBody>
      </p:sp>
    </p:spTree>
    <p:extLst>
      <p:ext uri="{BB962C8B-B14F-4D97-AF65-F5344CB8AC3E}">
        <p14:creationId xmlns:p14="http://schemas.microsoft.com/office/powerpoint/2010/main" val="215955745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1">
            <a:extLst>
              <a:ext uri="{FF2B5EF4-FFF2-40B4-BE49-F238E27FC236}">
                <a16:creationId xmlns:a16="http://schemas.microsoft.com/office/drawing/2014/main" id="{0CBD95BB-C409-46C0-BF46-C4822D238036}"/>
              </a:ext>
            </a:extLst>
          </p:cNvPr>
          <p:cNvSpPr>
            <a:spLocks noGrp="1"/>
          </p:cNvSpPr>
          <p:nvPr>
            <p:ph type="title"/>
          </p:nvPr>
        </p:nvSpPr>
        <p:spPr>
          <a:xfrm>
            <a:off x="475777" y="270349"/>
            <a:ext cx="10515600" cy="1197864"/>
          </a:xfrm>
        </p:spPr>
        <p:txBody>
          <a:bodyPr vert="horz" lIns="91440" tIns="45720" rIns="91440" bIns="45720" rtlCol="0" anchor="ctr">
            <a:normAutofit/>
          </a:bodyPr>
          <a:lstStyle/>
          <a:p>
            <a:r>
              <a:rPr lang="en-US" kern="1200" dirty="0">
                <a:latin typeface="Sylfaen" panose="010A0502050306030303" pitchFamily="18" charset="0"/>
              </a:rPr>
              <a:t>1. Objective of Research :Interaction </a:t>
            </a:r>
          </a:p>
        </p:txBody>
      </p:sp>
      <p:cxnSp>
        <p:nvCxnSpPr>
          <p:cNvPr id="73"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130" name="Picture 10" descr="Ethereum - Wikipedia">
            <a:extLst>
              <a:ext uri="{FF2B5EF4-FFF2-40B4-BE49-F238E27FC236}">
                <a16:creationId xmlns:a16="http://schemas.microsoft.com/office/drawing/2014/main" id="{66E6BC29-F2D3-4E54-971A-AB1D54168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870" y="4769282"/>
            <a:ext cx="889857" cy="88985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old PNG Transparent Images | PNG All">
            <a:extLst>
              <a:ext uri="{FF2B5EF4-FFF2-40B4-BE49-F238E27FC236}">
                <a16:creationId xmlns:a16="http://schemas.microsoft.com/office/drawing/2014/main" id="{FBE0DA35-C3BF-4ED8-8273-B4D2FBBAA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428" y="3253922"/>
            <a:ext cx="889857" cy="667393"/>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Dow Jones &amp; Company - Wikipedia">
            <a:extLst>
              <a:ext uri="{FF2B5EF4-FFF2-40B4-BE49-F238E27FC236}">
                <a16:creationId xmlns:a16="http://schemas.microsoft.com/office/drawing/2014/main" id="{CCB72D1C-F268-46ED-A5E0-67F6B594B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134" y="5021143"/>
            <a:ext cx="734293" cy="738567"/>
          </a:xfrm>
          <a:prstGeom prst="rect">
            <a:avLst/>
          </a:prstGeom>
          <a:solidFill>
            <a:schemeClr val="tx1"/>
          </a:solidFill>
        </p:spPr>
      </p:pic>
      <p:pic>
        <p:nvPicPr>
          <p:cNvPr id="5138" name="Picture 18" descr="US Dollars png by AbsurdWordPreferred on DeviantArt">
            <a:extLst>
              <a:ext uri="{FF2B5EF4-FFF2-40B4-BE49-F238E27FC236}">
                <a16:creationId xmlns:a16="http://schemas.microsoft.com/office/drawing/2014/main" id="{CBB35C65-F3CE-4792-86D4-5D6AAEA24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5208" y="2034159"/>
            <a:ext cx="1074295" cy="71619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72FDD62F-17ED-4206-8792-44ECBFA6E372}"/>
              </a:ext>
            </a:extLst>
          </p:cNvPr>
          <p:cNvCxnSpPr/>
          <p:nvPr/>
        </p:nvCxnSpPr>
        <p:spPr>
          <a:xfrm flipV="1">
            <a:off x="3424335" y="2500604"/>
            <a:ext cx="4506686" cy="345232"/>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A50956-C41A-422A-97F8-060D0CF273D2}"/>
              </a:ext>
            </a:extLst>
          </p:cNvPr>
          <p:cNvCxnSpPr>
            <a:cxnSpLocks/>
          </p:cNvCxnSpPr>
          <p:nvPr/>
        </p:nvCxnSpPr>
        <p:spPr>
          <a:xfrm>
            <a:off x="3453798" y="3015517"/>
            <a:ext cx="4559559" cy="516232"/>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74272-699A-43D7-B73A-5D59598AFB7D}"/>
              </a:ext>
            </a:extLst>
          </p:cNvPr>
          <p:cNvCxnSpPr>
            <a:cxnSpLocks/>
          </p:cNvCxnSpPr>
          <p:nvPr/>
        </p:nvCxnSpPr>
        <p:spPr>
          <a:xfrm>
            <a:off x="3453798" y="3125459"/>
            <a:ext cx="4542484" cy="1846691"/>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EE7ED3-B004-4C6B-AE39-34F48E0077D9}"/>
              </a:ext>
            </a:extLst>
          </p:cNvPr>
          <p:cNvCxnSpPr>
            <a:cxnSpLocks/>
          </p:cNvCxnSpPr>
          <p:nvPr/>
        </p:nvCxnSpPr>
        <p:spPr>
          <a:xfrm>
            <a:off x="3307619" y="5169928"/>
            <a:ext cx="4810014" cy="111198"/>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1A30AEC-C72E-4DB7-BCED-21D9A41CAE98}"/>
              </a:ext>
            </a:extLst>
          </p:cNvPr>
          <p:cNvCxnSpPr>
            <a:cxnSpLocks/>
          </p:cNvCxnSpPr>
          <p:nvPr/>
        </p:nvCxnSpPr>
        <p:spPr>
          <a:xfrm flipV="1">
            <a:off x="3208093" y="3666732"/>
            <a:ext cx="4805264" cy="1416869"/>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4947135-6307-402B-AE02-509523CFB9C3}"/>
              </a:ext>
            </a:extLst>
          </p:cNvPr>
          <p:cNvCxnSpPr>
            <a:cxnSpLocks/>
          </p:cNvCxnSpPr>
          <p:nvPr/>
        </p:nvCxnSpPr>
        <p:spPr>
          <a:xfrm flipV="1">
            <a:off x="3216697" y="2644119"/>
            <a:ext cx="4847951" cy="2279412"/>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755084-7C8E-4FAB-8DEE-74744C1A0BA6}"/>
              </a:ext>
            </a:extLst>
          </p:cNvPr>
          <p:cNvCxnSpPr>
            <a:cxnSpLocks/>
          </p:cNvCxnSpPr>
          <p:nvPr/>
        </p:nvCxnSpPr>
        <p:spPr>
          <a:xfrm flipV="1">
            <a:off x="2636425" y="3253922"/>
            <a:ext cx="0" cy="1409199"/>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FDCEC4BC-8DD3-413C-A7EB-7B9A762E50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8485" y="2534730"/>
            <a:ext cx="537066" cy="53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5824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6148" name="Rectangle 13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2384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0CBD95BB-C409-46C0-BF46-C4822D238036}"/>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dirty="0">
                <a:solidFill>
                  <a:srgbClr val="FFFFFF"/>
                </a:solidFill>
                <a:latin typeface="Sylfaen" panose="010A0502050306030303" pitchFamily="18" charset="0"/>
              </a:rPr>
              <a:t>1. Objective of Research : Hypothesis</a:t>
            </a:r>
          </a:p>
        </p:txBody>
      </p:sp>
      <p:pic>
        <p:nvPicPr>
          <p:cNvPr id="6146" name="Picture 2" descr="How Do You Formulate A Hypothesis? Hypothesis Testing Assignment Help">
            <a:extLst>
              <a:ext uri="{FF2B5EF4-FFF2-40B4-BE49-F238E27FC236}">
                <a16:creationId xmlns:a16="http://schemas.microsoft.com/office/drawing/2014/main" id="{92CFCC7D-CBB9-4C00-9A97-7EE7A890D7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59" b="-1"/>
          <a:stretch/>
        </p:blipFill>
        <p:spPr bwMode="auto">
          <a:xfrm>
            <a:off x="402712" y="2456012"/>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13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7E02F45-4EEA-4C89-9B86-0CD7BFBF1DEA}"/>
              </a:ext>
            </a:extLst>
          </p:cNvPr>
          <p:cNvSpPr txBox="1"/>
          <p:nvPr/>
        </p:nvSpPr>
        <p:spPr>
          <a:xfrm>
            <a:off x="7710311" y="491259"/>
            <a:ext cx="3957433" cy="5819229"/>
          </a:xfrm>
          <a:prstGeom prst="rect">
            <a:avLst/>
          </a:prstGeom>
          <a:ln>
            <a:solidFill>
              <a:schemeClr val="bg1"/>
            </a:solidFill>
          </a:ln>
        </p:spPr>
        <p:txBody>
          <a:bodyPr vert="horz" lIns="91440" tIns="45720" rIns="91440" bIns="45720" rtlCol="0" anchor="ctr">
            <a:normAutofit/>
          </a:bodyPr>
          <a:lstStyle/>
          <a:p>
            <a:pPr marL="342900" marR="0" lvl="0" indent="-228600">
              <a:lnSpc>
                <a:spcPct val="90000"/>
              </a:lnSpc>
              <a:spcBef>
                <a:spcPts val="0"/>
              </a:spcBef>
              <a:spcAft>
                <a:spcPts val="0"/>
              </a:spcAft>
              <a:buFont typeface="Arial" panose="020B0604020202020204" pitchFamily="34" charset="0"/>
              <a:buChar char="•"/>
            </a:pPr>
            <a:r>
              <a:rPr lang="en-US" dirty="0">
                <a:solidFill>
                  <a:schemeClr val="bg1"/>
                </a:solidFill>
                <a:effectLst/>
                <a:latin typeface="Consolas" panose="020B0609020204030204" pitchFamily="49" charset="0"/>
              </a:rPr>
              <a:t>These Cryptocurrencies should be alternative asset to stock market. </a:t>
            </a:r>
          </a:p>
          <a:p>
            <a:pPr marL="342900" marR="0" lvl="0" indent="-228600">
              <a:lnSpc>
                <a:spcPct val="90000"/>
              </a:lnSpc>
              <a:spcBef>
                <a:spcPts val="0"/>
              </a:spcBef>
              <a:spcAft>
                <a:spcPts val="0"/>
              </a:spcAft>
              <a:buFont typeface="Arial" panose="020B0604020202020204" pitchFamily="34" charset="0"/>
              <a:buChar char="•"/>
            </a:pPr>
            <a:endParaRPr lang="en-US" dirty="0">
              <a:solidFill>
                <a:schemeClr val="bg1"/>
              </a:solidFill>
              <a:effectLst/>
              <a:latin typeface="Consolas" panose="020B0609020204030204" pitchFamily="49" charset="0"/>
            </a:endParaRPr>
          </a:p>
          <a:p>
            <a:pPr marL="342900" marR="0" lvl="0" indent="-228600">
              <a:lnSpc>
                <a:spcPct val="90000"/>
              </a:lnSpc>
              <a:spcBef>
                <a:spcPts val="0"/>
              </a:spcBef>
              <a:spcAft>
                <a:spcPts val="0"/>
              </a:spcAft>
              <a:buFont typeface="Arial" panose="020B0604020202020204" pitchFamily="34" charset="0"/>
              <a:buChar char="•"/>
            </a:pPr>
            <a:r>
              <a:rPr lang="en-US" dirty="0">
                <a:solidFill>
                  <a:schemeClr val="bg1"/>
                </a:solidFill>
                <a:effectLst/>
                <a:latin typeface="Consolas" panose="020B0609020204030204" pitchFamily="49" charset="0"/>
              </a:rPr>
              <a:t>These Cryptocurrencies should be alternative asset to alternative investment.</a:t>
            </a:r>
          </a:p>
          <a:p>
            <a:pPr marL="342900" marR="0" lvl="0" indent="-228600">
              <a:lnSpc>
                <a:spcPct val="90000"/>
              </a:lnSpc>
              <a:spcBef>
                <a:spcPts val="0"/>
              </a:spcBef>
              <a:spcAft>
                <a:spcPts val="0"/>
              </a:spcAft>
              <a:buFont typeface="Arial" panose="020B0604020202020204" pitchFamily="34" charset="0"/>
              <a:buChar char="•"/>
            </a:pPr>
            <a:endParaRPr lang="en-US" dirty="0">
              <a:solidFill>
                <a:schemeClr val="bg1"/>
              </a:solidFill>
              <a:effectLst/>
              <a:latin typeface="Consolas" panose="020B0609020204030204" pitchFamily="49" charset="0"/>
            </a:endParaRPr>
          </a:p>
          <a:p>
            <a:pPr marL="342900" marR="0" lvl="0" indent="-228600">
              <a:lnSpc>
                <a:spcPct val="90000"/>
              </a:lnSpc>
              <a:spcBef>
                <a:spcPts val="0"/>
              </a:spcBef>
              <a:spcAft>
                <a:spcPts val="800"/>
              </a:spcAft>
              <a:buFont typeface="Arial" panose="020B0604020202020204" pitchFamily="34" charset="0"/>
              <a:buChar char="•"/>
            </a:pPr>
            <a:r>
              <a:rPr lang="en-US" dirty="0">
                <a:solidFill>
                  <a:schemeClr val="bg1"/>
                </a:solidFill>
                <a:effectLst/>
                <a:latin typeface="Consolas" panose="020B0609020204030204" pitchFamily="49" charset="0"/>
              </a:rPr>
              <a:t>These Cryptocurrencies should be alternative to each other [ If their underlying were not the same] </a:t>
            </a:r>
          </a:p>
        </p:txBody>
      </p:sp>
    </p:spTree>
    <p:extLst>
      <p:ext uri="{BB962C8B-B14F-4D97-AF65-F5344CB8AC3E}">
        <p14:creationId xmlns:p14="http://schemas.microsoft.com/office/powerpoint/2010/main" val="190197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Bitcoin's Tumble, Explained - TheStreet">
            <a:extLst>
              <a:ext uri="{FF2B5EF4-FFF2-40B4-BE49-F238E27FC236}">
                <a16:creationId xmlns:a16="http://schemas.microsoft.com/office/drawing/2014/main" id="{65FD8AFE-A568-47B4-A49D-7F5B91BC55A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A38E8E-DC43-466B-88A7-BE8C6B02B2FA}"/>
              </a:ext>
            </a:extLst>
          </p:cNvPr>
          <p:cNvSpPr>
            <a:spLocks noGrp="1"/>
          </p:cNvSpPr>
          <p:nvPr>
            <p:ph type="title"/>
          </p:nvPr>
        </p:nvSpPr>
        <p:spPr>
          <a:xfrm>
            <a:off x="423293" y="828795"/>
            <a:ext cx="3806807" cy="4726276"/>
          </a:xfrm>
        </p:spPr>
        <p:txBody>
          <a:bodyPr>
            <a:normAutofit/>
          </a:bodyPr>
          <a:lstStyle/>
          <a:p>
            <a:pPr algn="r"/>
            <a:r>
              <a:rPr lang="en-US" sz="4800" dirty="0">
                <a:solidFill>
                  <a:srgbClr val="FFFFFF"/>
                </a:solidFill>
                <a:latin typeface="Sylfaen" panose="010A0502050306030303" pitchFamily="18" charset="0"/>
              </a:rPr>
              <a:t>2. Definition  </a:t>
            </a:r>
          </a:p>
        </p:txBody>
      </p:sp>
      <p:cxnSp>
        <p:nvCxnSpPr>
          <p:cNvPr id="73" name="Straight Connector 7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7938FF-E8D1-428C-8E32-12680F5A6A2F}"/>
              </a:ext>
            </a:extLst>
          </p:cNvPr>
          <p:cNvSpPr>
            <a:spLocks noGrp="1"/>
          </p:cNvSpPr>
          <p:nvPr>
            <p:ph idx="1"/>
          </p:nvPr>
        </p:nvSpPr>
        <p:spPr>
          <a:xfrm>
            <a:off x="5348837" y="925903"/>
            <a:ext cx="6419870" cy="4726276"/>
          </a:xfrm>
          <a:solidFill>
            <a:schemeClr val="bg1">
              <a:alpha val="56000"/>
            </a:schemeClr>
          </a:solidFill>
        </p:spPr>
        <p:txBody>
          <a:bodyPr anchor="ctr">
            <a:normAutofit/>
          </a:bodyPr>
          <a:lstStyle/>
          <a:p>
            <a:pPr marL="0" indent="0">
              <a:buNone/>
            </a:pPr>
            <a:r>
              <a:rPr lang="en-US" sz="2000" dirty="0">
                <a:solidFill>
                  <a:srgbClr val="FFFFFF"/>
                </a:solidFill>
                <a:latin typeface="Consolas" panose="020B0609020204030204" pitchFamily="49" charset="0"/>
              </a:rPr>
              <a:t>Bitcoin vs Ethereum vs Tether</a:t>
            </a:r>
          </a:p>
          <a:p>
            <a:endParaRPr lang="en-US" sz="2000" dirty="0">
              <a:solidFill>
                <a:srgbClr val="FFFFFF"/>
              </a:solidFill>
              <a:latin typeface="Consolas" panose="020B0609020204030204" pitchFamily="49" charset="0"/>
            </a:endParaRPr>
          </a:p>
          <a:p>
            <a:r>
              <a:rPr lang="en-US" sz="2000" dirty="0">
                <a:solidFill>
                  <a:srgbClr val="FFFFFF"/>
                </a:solidFill>
                <a:latin typeface="Consolas" panose="020B0609020204030204" pitchFamily="49" charset="0"/>
              </a:rPr>
              <a:t>Bitcoin [BTC] :is the alternative currency without centralized operation</a:t>
            </a:r>
          </a:p>
          <a:p>
            <a:endParaRPr lang="en-US" sz="2000" dirty="0">
              <a:solidFill>
                <a:srgbClr val="FFFFFF"/>
              </a:solidFill>
              <a:latin typeface="Consolas" panose="020B0609020204030204" pitchFamily="49" charset="0"/>
            </a:endParaRPr>
          </a:p>
          <a:p>
            <a:r>
              <a:rPr lang="en-US" sz="2000" dirty="0">
                <a:solidFill>
                  <a:srgbClr val="FFFFFF"/>
                </a:solidFill>
                <a:latin typeface="Consolas" panose="020B0609020204030204" pitchFamily="49" charset="0"/>
              </a:rPr>
              <a:t>Ethereum [ETH] :is to be platform for developer to build and write smart contract/app.</a:t>
            </a:r>
          </a:p>
          <a:p>
            <a:endParaRPr lang="en-US" sz="2000" dirty="0">
              <a:solidFill>
                <a:srgbClr val="FFFFFF"/>
              </a:solidFill>
              <a:latin typeface="Consolas" panose="020B0609020204030204" pitchFamily="49" charset="0"/>
            </a:endParaRPr>
          </a:p>
          <a:p>
            <a:r>
              <a:rPr lang="en-US" sz="2000" dirty="0">
                <a:solidFill>
                  <a:srgbClr val="FFFFFF"/>
                </a:solidFill>
                <a:latin typeface="Consolas" panose="020B0609020204030204" pitchFamily="49" charset="0"/>
              </a:rPr>
              <a:t>Tether [USDT] : is the stable coin, its value is pegged with 1$, so that 1 USDT = 1 USD, disregarding the abnormal volatility. </a:t>
            </a:r>
          </a:p>
        </p:txBody>
      </p:sp>
    </p:spTree>
    <p:extLst>
      <p:ext uri="{BB962C8B-B14F-4D97-AF65-F5344CB8AC3E}">
        <p14:creationId xmlns:p14="http://schemas.microsoft.com/office/powerpoint/2010/main" val="41716140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4197E-944E-4422-8740-98F21AEFC60D}"/>
              </a:ext>
            </a:extLst>
          </p:cNvPr>
          <p:cNvSpPr>
            <a:spLocks noGrp="1"/>
          </p:cNvSpPr>
          <p:nvPr>
            <p:ph type="title"/>
          </p:nvPr>
        </p:nvSpPr>
        <p:spPr>
          <a:xfrm>
            <a:off x="0" y="1"/>
            <a:ext cx="12192000" cy="1199164"/>
          </a:xfrm>
        </p:spPr>
        <p:txBody>
          <a:bodyPr/>
          <a:lstStyle/>
          <a:p>
            <a:pPr algn="ctr"/>
            <a:r>
              <a:rPr lang="en-US" dirty="0">
                <a:solidFill>
                  <a:schemeClr val="bg2"/>
                </a:solidFill>
                <a:latin typeface="Sylfaen" panose="010A0502050306030303" pitchFamily="18" charset="0"/>
              </a:rPr>
              <a:t>3. Preliminary Analysis: Data</a:t>
            </a:r>
          </a:p>
        </p:txBody>
      </p:sp>
      <p:sp>
        <p:nvSpPr>
          <p:cNvPr id="5" name="TextBox 4">
            <a:extLst>
              <a:ext uri="{FF2B5EF4-FFF2-40B4-BE49-F238E27FC236}">
                <a16:creationId xmlns:a16="http://schemas.microsoft.com/office/drawing/2014/main" id="{D9DB5A94-4441-4ACF-A182-23756F9DF9F5}"/>
              </a:ext>
            </a:extLst>
          </p:cNvPr>
          <p:cNvSpPr txBox="1"/>
          <p:nvPr/>
        </p:nvSpPr>
        <p:spPr>
          <a:xfrm>
            <a:off x="418322" y="3453045"/>
            <a:ext cx="5245360" cy="3031536"/>
          </a:xfrm>
          <a:prstGeom prst="rect">
            <a:avLst/>
          </a:prstGeom>
          <a:solidFill>
            <a:schemeClr val="bg2">
              <a:lumMod val="75000"/>
            </a:schemeClr>
          </a:solidFill>
          <a:ln w="57150">
            <a:solidFill>
              <a:schemeClr val="bg1">
                <a:lumMod val="75000"/>
              </a:schemeClr>
            </a:solidFill>
          </a:ln>
        </p:spPr>
        <p:txBody>
          <a:bodyPr wrap="square">
            <a:spAutoFit/>
          </a:bodyPr>
          <a:lstStyle/>
          <a:p>
            <a:pPr marL="0" marR="0" indent="22860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1.Stock Indices</a:t>
            </a:r>
          </a:p>
          <a:p>
            <a:pPr marL="0" marR="0" indent="228600">
              <a:lnSpc>
                <a:spcPct val="107000"/>
              </a:lnSpc>
              <a:spcBef>
                <a:spcPts val="0"/>
              </a:spcBef>
              <a:spcAft>
                <a:spcPts val="0"/>
              </a:spcAft>
            </a:pP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1.1 DOW as DOW 30 index, representing United Stated stock market. </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1.2 SP500 as S&amp;P500 index , representing United Stated market. </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1.3 FTSE100 as FTSE100 index, representing United Kingdom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1.4 SPASX200 as S&amp;P/ASX 200 index, representing Australia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1.5 SPTSX as S&amp;P/TSX index, representing Canada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1.6 CAC40 as CAC 40 index, representing France stock market. </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1.7 DAX as DAX index, representing Germany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1.8 HS as Hang Seng index, representing Hong Kong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1.9 NFTY as Nifty 50index, representing India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1.10 NIKKEI as Nikkei 225 index, representing Japan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1.11 KOSPI as KOSPI index, representing South Korea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1.12 SMI as SMI index, representing Switzerland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1.13 SET as SET index, representing Thailand stock market.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a:t>
            </a:r>
          </a:p>
          <a:p>
            <a:pPr marL="0" marR="0">
              <a:lnSpc>
                <a:spcPct val="107000"/>
              </a:lnSpc>
              <a:spcBef>
                <a:spcPts val="0"/>
              </a:spcBef>
              <a:spcAft>
                <a:spcPts val="0"/>
              </a:spcAft>
            </a:pPr>
            <a:endPar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endParaRPr lang="en-US" sz="1000" dirty="0">
              <a:solidFill>
                <a:srgbClr val="000000"/>
              </a:solidFill>
              <a:latin typeface="Consolas" panose="020B0609020204030204" pitchFamily="49" charset="0"/>
              <a:ea typeface="Calibri" panose="020F0502020204030204" pitchFamily="34" charset="0"/>
              <a:cs typeface="Cordia New" panose="020B0304020202020204" pitchFamily="34" charset="-34"/>
            </a:endParaRPr>
          </a:p>
        </p:txBody>
      </p:sp>
      <p:sp>
        <p:nvSpPr>
          <p:cNvPr id="9" name="TextBox 8">
            <a:extLst>
              <a:ext uri="{FF2B5EF4-FFF2-40B4-BE49-F238E27FC236}">
                <a16:creationId xmlns:a16="http://schemas.microsoft.com/office/drawing/2014/main" id="{2DF3B229-B27E-49E5-902D-80F2BDC9DAF1}"/>
              </a:ext>
            </a:extLst>
          </p:cNvPr>
          <p:cNvSpPr txBox="1"/>
          <p:nvPr/>
        </p:nvSpPr>
        <p:spPr>
          <a:xfrm>
            <a:off x="6179977" y="3429000"/>
            <a:ext cx="5421081" cy="3096104"/>
          </a:xfrm>
          <a:prstGeom prst="rect">
            <a:avLst/>
          </a:prstGeom>
          <a:solidFill>
            <a:schemeClr val="bg2">
              <a:lumMod val="75000"/>
            </a:schemeClr>
          </a:solidFill>
          <a:ln w="38100">
            <a:solidFill>
              <a:schemeClr val="bg1">
                <a:lumMod val="85000"/>
              </a:schemeClr>
            </a:solidFill>
          </a:ln>
        </p:spPr>
        <p:txBody>
          <a:bodyPr wrap="square">
            <a:spAutoFit/>
          </a:bodyPr>
          <a:lstStyle/>
          <a:p>
            <a:pPr marL="0" marR="0">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2.Alternative asset</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900" dirty="0">
                <a:latin typeface="Consolas" panose="020B0609020204030204" pitchFamily="49" charset="0"/>
                <a:ea typeface="Calibri" panose="020F0502020204030204" pitchFamily="34" charset="0"/>
                <a:cs typeface="Cordia New" panose="020B0304020202020204" pitchFamily="34" charset="-34"/>
              </a:rPr>
              <a:t>2.1 </a:t>
            </a: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GOLD as Gold commodity. </a:t>
            </a:r>
            <a:endParaRPr lang="en-US" sz="900" dirty="0">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9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2.2 </a:t>
            </a: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OIL as Oil commodity. </a:t>
            </a:r>
            <a:endParaRPr lang="en-US" sz="900" dirty="0">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9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2.3 </a:t>
            </a: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U.S. 10Y as 10-year yield bond at us commodity.</a:t>
            </a:r>
            <a:endParaRPr lang="en-US" sz="900" dirty="0">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9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2.4 </a:t>
            </a: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U.S. 2Y as 2-year yield bond at us commodity.</a:t>
            </a:r>
            <a:r>
              <a:rPr lang="en-US" sz="900" dirty="0">
                <a:latin typeface="Consolas" panose="020B0609020204030204" pitchFamily="49" charset="0"/>
                <a:ea typeface="Calibri" panose="020F0502020204030204" pitchFamily="34" charset="0"/>
                <a:cs typeface="Cordia New" panose="020B0304020202020204" pitchFamily="34" charset="-34"/>
              </a:rPr>
              <a:t> </a:t>
            </a:r>
          </a:p>
          <a:p>
            <a:pPr marL="0" marR="0">
              <a:lnSpc>
                <a:spcPct val="107000"/>
              </a:lnSpc>
              <a:spcBef>
                <a:spcPts val="0"/>
              </a:spcBef>
              <a:spcAft>
                <a:spcPts val="0"/>
              </a:spcAft>
            </a:pPr>
            <a:r>
              <a:rPr lang="en-US" sz="9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2.5 </a:t>
            </a: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U.S. 3M as 3-month yield bond at us commodity.</a:t>
            </a:r>
            <a:endParaRPr lang="en-US" sz="900" dirty="0">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9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2.6 </a:t>
            </a: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DXY as US-Dollar index.</a:t>
            </a:r>
          </a:p>
          <a:p>
            <a:pPr marL="0" marR="0">
              <a:lnSpc>
                <a:spcPct val="107000"/>
              </a:lnSpc>
              <a:spcBef>
                <a:spcPts val="0"/>
              </a:spcBef>
              <a:spcAft>
                <a:spcPts val="0"/>
              </a:spcAft>
            </a:pP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3.Cryptocurrency asset </a:t>
            </a:r>
            <a:endParaRPr lang="en-US" sz="1000" dirty="0">
              <a:solidFill>
                <a:srgbClr val="000000"/>
              </a:solidFill>
              <a:latin typeface="Consolas" panose="020B0609020204030204" pitchFamily="49" charset="0"/>
              <a:ea typeface="Calibri" panose="020F0502020204030204" pitchFamily="34" charset="0"/>
              <a:cs typeface="Cordia New" panose="020B0304020202020204" pitchFamily="34" charset="-34"/>
            </a:endParaRPr>
          </a:p>
          <a:p>
            <a:pPr marL="0" marR="0">
              <a:spcBef>
                <a:spcPts val="0"/>
              </a:spcBef>
              <a:spcAft>
                <a:spcPts val="80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3.1 BTC as BITCOIN price per USD as denominator. </a:t>
            </a:r>
            <a:endParaRPr lang="en-US" sz="900" dirty="0">
              <a:latin typeface="Consolas" panose="020B0609020204030204" pitchFamily="49" charset="0"/>
              <a:ea typeface="Calibri" panose="020F0502020204030204" pitchFamily="34" charset="0"/>
              <a:cs typeface="Cordia New" panose="020B0304020202020204" pitchFamily="34" charset="-34"/>
            </a:endParaRPr>
          </a:p>
          <a:p>
            <a:pPr marL="0" marR="0">
              <a:spcBef>
                <a:spcPts val="0"/>
              </a:spcBef>
              <a:spcAft>
                <a:spcPts val="80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3.2 ETH as ETHEREUM price per USD as denominator. </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spcBef>
                <a:spcPts val="0"/>
              </a:spcBef>
              <a:spcAft>
                <a:spcPts val="80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3.3 USDT as TETHER price per USD as denominator. </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0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The data ranging from 2017 Q2 – 2021Q1: approximation of 4-year return data. The analysis will be in weekly and monthly return. (log return) from 1 week (month) to the other week (month).  </a:t>
            </a:r>
            <a:endParaRPr lang="en-US" sz="900" dirty="0">
              <a:effectLst/>
              <a:latin typeface="Consolas" panose="020B0609020204030204" pitchFamily="49" charset="0"/>
              <a:ea typeface="Calibri" panose="020F0502020204030204" pitchFamily="34" charset="0"/>
              <a:cs typeface="Cordia New" panose="020B0304020202020204" pitchFamily="34" charset="-34"/>
            </a:endParaRPr>
          </a:p>
        </p:txBody>
      </p:sp>
      <p:sp>
        <p:nvSpPr>
          <p:cNvPr id="11" name="TextBox 10">
            <a:extLst>
              <a:ext uri="{FF2B5EF4-FFF2-40B4-BE49-F238E27FC236}">
                <a16:creationId xmlns:a16="http://schemas.microsoft.com/office/drawing/2014/main" id="{F8AE0352-F621-4FEE-9E23-3F712BA0E77C}"/>
              </a:ext>
            </a:extLst>
          </p:cNvPr>
          <p:cNvSpPr txBox="1"/>
          <p:nvPr/>
        </p:nvSpPr>
        <p:spPr>
          <a:xfrm>
            <a:off x="418322" y="1199165"/>
            <a:ext cx="11182736" cy="1865254"/>
          </a:xfrm>
          <a:prstGeom prst="rect">
            <a:avLst/>
          </a:prstGeom>
          <a:solidFill>
            <a:schemeClr val="bg2">
              <a:lumMod val="75000"/>
            </a:schemeClr>
          </a:solidFill>
          <a:ln w="38100">
            <a:solidFill>
              <a:schemeClr val="bg1">
                <a:lumMod val="75000"/>
              </a:schemeClr>
            </a:solidFill>
          </a:ln>
        </p:spPr>
        <p:txBody>
          <a:bodyPr wrap="square">
            <a:spAutoFit/>
          </a:bodyPr>
          <a:lstStyle/>
          <a:p>
            <a:pPr marL="0" marR="0">
              <a:lnSpc>
                <a:spcPct val="107000"/>
              </a:lnSpc>
              <a:spcBef>
                <a:spcPts val="0"/>
              </a:spcBef>
              <a:spcAft>
                <a:spcPts val="800"/>
              </a:spcAft>
            </a:pPr>
            <a:r>
              <a:rPr lang="en-US" sz="1600" b="1" dirty="0">
                <a:effectLst/>
                <a:latin typeface="Consolas" panose="020B0609020204030204" pitchFamily="49" charset="0"/>
                <a:ea typeface="Calibri" panose="020F0502020204030204" pitchFamily="34" charset="0"/>
                <a:cs typeface="Cordia New" panose="020B0304020202020204" pitchFamily="34" charset="-34"/>
              </a:rPr>
              <a:t>Dataset</a:t>
            </a:r>
            <a:endParaRPr lang="en-US" sz="14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800"/>
              </a:spcAft>
            </a:pPr>
            <a:r>
              <a:rPr lang="en-US" sz="1600" dirty="0">
                <a:effectLst/>
                <a:latin typeface="Consolas" panose="020B0609020204030204" pitchFamily="49" charset="0"/>
                <a:ea typeface="Calibri" panose="020F0502020204030204" pitchFamily="34" charset="0"/>
                <a:cs typeface="Cordia New" panose="020B0304020202020204" pitchFamily="34" charset="-34"/>
              </a:rPr>
              <a:t>The data we used for analysis we can divided into 3 categories, as below: </a:t>
            </a:r>
            <a:endParaRPr lang="en-US" sz="1400" dirty="0">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6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Stock indices: the market stock index of major country. </a:t>
            </a:r>
            <a:endParaRPr lang="en-US" sz="1400" dirty="0">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6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Alternative asset: the asset price/yield that provided as alternative for diversification.</a:t>
            </a:r>
            <a:endParaRPr lang="en-US" sz="1400" dirty="0">
              <a:effectLst/>
              <a:latin typeface="Consolas" panose="020B0609020204030204" pitchFamily="49"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buFont typeface="+mj-lt"/>
              <a:buAutoNum type="arabicPeriod"/>
            </a:pPr>
            <a:r>
              <a:rPr lang="en-US" sz="16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Cryptocurrency: The cryptocurrency price per 1 USD. </a:t>
            </a:r>
            <a:endParaRPr lang="en-US" sz="1400" dirty="0">
              <a:effectLst/>
              <a:latin typeface="Consolas" panose="020B0609020204030204" pitchFamily="49" charset="0"/>
              <a:ea typeface="Calibri" panose="020F0502020204030204" pitchFamily="34" charset="0"/>
              <a:cs typeface="Cordia New" panose="020B0304020202020204" pitchFamily="34" charset="-34"/>
            </a:endParaRPr>
          </a:p>
          <a:p>
            <a:pPr marL="0" marR="0">
              <a:lnSpc>
                <a:spcPct val="107000"/>
              </a:lnSpc>
              <a:spcBef>
                <a:spcPts val="0"/>
              </a:spcBef>
              <a:spcAft>
                <a:spcPts val="0"/>
              </a:spcAft>
            </a:pPr>
            <a:r>
              <a:rPr lang="en-US" sz="1600" dirty="0">
                <a:solidFill>
                  <a:srgbClr val="000000"/>
                </a:solidFill>
                <a:effectLst/>
                <a:latin typeface="Consolas" panose="020B0609020204030204" pitchFamily="49" charset="0"/>
                <a:ea typeface="Calibri" panose="020F0502020204030204" pitchFamily="34" charset="0"/>
                <a:cs typeface="Cordia New" panose="020B0304020202020204" pitchFamily="34" charset="-34"/>
              </a:rPr>
              <a:t> </a:t>
            </a:r>
            <a:endParaRPr lang="en-US" sz="1400" dirty="0">
              <a:effectLst/>
              <a:latin typeface="Consolas" panose="020B0609020204030204" pitchFamily="49"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54092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thereum Crosses $1150 after 30% Jump, Bitcoin Consolidates | Finance  Magnates">
            <a:extLst>
              <a:ext uri="{FF2B5EF4-FFF2-40B4-BE49-F238E27FC236}">
                <a16:creationId xmlns:a16="http://schemas.microsoft.com/office/drawing/2014/main" id="{A977F6CF-3845-4B2B-BEBE-EEDE1976B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6" y="-1282947"/>
            <a:ext cx="12200115" cy="81409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FA0F0C-B25C-4A41-B45E-99FFA183C14A}"/>
              </a:ext>
            </a:extLst>
          </p:cNvPr>
          <p:cNvSpPr/>
          <p:nvPr/>
        </p:nvSpPr>
        <p:spPr>
          <a:xfrm>
            <a:off x="-8117" y="-653143"/>
            <a:ext cx="12200117" cy="751114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B4FAB3F1-85F9-4640-9995-ECCAFCBC30D0}"/>
              </a:ext>
            </a:extLst>
          </p:cNvPr>
          <p:cNvGraphicFramePr>
            <a:graphicFrameLocks noGrp="1"/>
          </p:cNvGraphicFramePr>
          <p:nvPr>
            <p:ph idx="1"/>
            <p:extLst>
              <p:ext uri="{D42A27DB-BD31-4B8C-83A1-F6EECF244321}">
                <p14:modId xmlns:p14="http://schemas.microsoft.com/office/powerpoint/2010/main" val="1616734440"/>
              </p:ext>
            </p:extLst>
          </p:nvPr>
        </p:nvGraphicFramePr>
        <p:xfrm>
          <a:off x="3119362" y="2346996"/>
          <a:ext cx="5945155" cy="1753807"/>
        </p:xfrm>
        <a:graphic>
          <a:graphicData uri="http://schemas.openxmlformats.org/drawingml/2006/table">
            <a:tbl>
              <a:tblPr firstRow="1" firstCol="1" bandRow="1"/>
              <a:tblGrid>
                <a:gridCol w="1171120">
                  <a:extLst>
                    <a:ext uri="{9D8B030D-6E8A-4147-A177-3AD203B41FA5}">
                      <a16:colId xmlns:a16="http://schemas.microsoft.com/office/drawing/2014/main" val="39829640"/>
                    </a:ext>
                  </a:extLst>
                </a:gridCol>
                <a:gridCol w="1054008">
                  <a:extLst>
                    <a:ext uri="{9D8B030D-6E8A-4147-A177-3AD203B41FA5}">
                      <a16:colId xmlns:a16="http://schemas.microsoft.com/office/drawing/2014/main" val="2774170826"/>
                    </a:ext>
                  </a:extLst>
                </a:gridCol>
                <a:gridCol w="992007">
                  <a:extLst>
                    <a:ext uri="{9D8B030D-6E8A-4147-A177-3AD203B41FA5}">
                      <a16:colId xmlns:a16="http://schemas.microsoft.com/office/drawing/2014/main" val="3010607470"/>
                    </a:ext>
                  </a:extLst>
                </a:gridCol>
                <a:gridCol w="806006">
                  <a:extLst>
                    <a:ext uri="{9D8B030D-6E8A-4147-A177-3AD203B41FA5}">
                      <a16:colId xmlns:a16="http://schemas.microsoft.com/office/drawing/2014/main" val="3029753615"/>
                    </a:ext>
                  </a:extLst>
                </a:gridCol>
                <a:gridCol w="992007">
                  <a:extLst>
                    <a:ext uri="{9D8B030D-6E8A-4147-A177-3AD203B41FA5}">
                      <a16:colId xmlns:a16="http://schemas.microsoft.com/office/drawing/2014/main" val="2606586705"/>
                    </a:ext>
                  </a:extLst>
                </a:gridCol>
                <a:gridCol w="930007">
                  <a:extLst>
                    <a:ext uri="{9D8B030D-6E8A-4147-A177-3AD203B41FA5}">
                      <a16:colId xmlns:a16="http://schemas.microsoft.com/office/drawing/2014/main" val="4087002037"/>
                    </a:ext>
                  </a:extLst>
                </a:gridCol>
              </a:tblGrid>
              <a:tr h="200025">
                <a:tc>
                  <a:txBody>
                    <a:bodyPr/>
                    <a:lstStyle/>
                    <a:p>
                      <a:pPr marL="0" marR="0" algn="ctr">
                        <a:lnSpc>
                          <a:spcPct val="107000"/>
                        </a:lnSpc>
                        <a:spcBef>
                          <a:spcPts val="0"/>
                        </a:spcBef>
                        <a:spcAft>
                          <a:spcPts val="0"/>
                        </a:spcAft>
                      </a:pPr>
                      <a:r>
                        <a:rPr lang="en-US" sz="1400"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Annualized return</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BTC</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ETH</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DOW</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GOLD</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DXY</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4620387"/>
                  </a:ext>
                </a:extLst>
              </a:tr>
              <a:tr h="190500">
                <a:tc>
                  <a:txBody>
                    <a:bodyPr/>
                    <a:lstStyle/>
                    <a:p>
                      <a:pPr marL="0" marR="0" algn="ctr">
                        <a:lnSpc>
                          <a:spcPct val="107000"/>
                        </a:lnSpc>
                        <a:spcBef>
                          <a:spcPts val="0"/>
                        </a:spcBef>
                        <a:spcAft>
                          <a:spcPts val="0"/>
                        </a:spcAft>
                      </a:pPr>
                      <a:r>
                        <a:rPr lang="en-US" sz="1400"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2016</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112.07%</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CE182"/>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-47.34%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FCC17C"/>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14.81%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FEEB84"/>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-4.92%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FEDF81"/>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10.33%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EEA83"/>
                    </a:solidFill>
                  </a:tcPr>
                </a:tc>
                <a:extLst>
                  <a:ext uri="{0D108BD9-81ED-4DB2-BD59-A6C34878D82A}">
                    <a16:rowId xmlns:a16="http://schemas.microsoft.com/office/drawing/2014/main" val="1283573425"/>
                  </a:ext>
                </a:extLst>
              </a:tr>
              <a:tr h="190500">
                <a:tc>
                  <a:txBody>
                    <a:bodyPr/>
                    <a:lstStyle/>
                    <a:p>
                      <a:pPr marL="0" marR="0" algn="ctr">
                        <a:lnSpc>
                          <a:spcPct val="107000"/>
                        </a:lnSpc>
                        <a:spcBef>
                          <a:spcPts val="0"/>
                        </a:spcBef>
                        <a:spcAft>
                          <a:spcPts val="0"/>
                        </a:spcAft>
                      </a:pPr>
                      <a:r>
                        <a:rPr lang="en-US" sz="1400"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2017</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266.56%</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solidFill>
                      <a:srgbClr val="A5D17F"/>
                    </a:solidFill>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452.28%</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63BE7B"/>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22.38%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CEA84"/>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12.00%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FEB84"/>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-10.22%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solidFill>
                      <a:srgbClr val="FEDB81"/>
                    </a:solidFill>
                  </a:tcPr>
                </a:tc>
                <a:extLst>
                  <a:ext uri="{0D108BD9-81ED-4DB2-BD59-A6C34878D82A}">
                    <a16:rowId xmlns:a16="http://schemas.microsoft.com/office/drawing/2014/main" val="713029485"/>
                  </a:ext>
                </a:extLst>
              </a:tr>
              <a:tr h="190500">
                <a:tc>
                  <a:txBody>
                    <a:bodyPr/>
                    <a:lstStyle/>
                    <a:p>
                      <a:pPr marL="0" marR="0" algn="ctr">
                        <a:lnSpc>
                          <a:spcPct val="107000"/>
                        </a:lnSpc>
                        <a:spcBef>
                          <a:spcPts val="0"/>
                        </a:spcBef>
                        <a:spcAft>
                          <a:spcPts val="0"/>
                        </a:spcAft>
                      </a:pPr>
                      <a:r>
                        <a:rPr lang="en-US" sz="1400"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2018</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-131.74%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solidFill>
                      <a:srgbClr val="F98570"/>
                    </a:solidFill>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-172.02%</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8696B"/>
                    </a:solidFill>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-5.80%</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EDE81"/>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-3.27%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EE082"/>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4.13%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solidFill>
                      <a:srgbClr val="FEE683"/>
                    </a:solidFill>
                  </a:tcPr>
                </a:tc>
                <a:extLst>
                  <a:ext uri="{0D108BD9-81ED-4DB2-BD59-A6C34878D82A}">
                    <a16:rowId xmlns:a16="http://schemas.microsoft.com/office/drawing/2014/main" val="387364522"/>
                  </a:ext>
                </a:extLst>
              </a:tr>
              <a:tr h="190500">
                <a:tc>
                  <a:txBody>
                    <a:bodyPr/>
                    <a:lstStyle/>
                    <a:p>
                      <a:pPr marL="0" marR="0" algn="ctr">
                        <a:lnSpc>
                          <a:spcPct val="107000"/>
                        </a:lnSpc>
                        <a:spcBef>
                          <a:spcPts val="0"/>
                        </a:spcBef>
                        <a:spcAft>
                          <a:spcPts val="0"/>
                        </a:spcAft>
                      </a:pPr>
                      <a:r>
                        <a:rPr lang="en-US" sz="1400"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2019</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66.27%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solidFill>
                      <a:srgbClr val="ECE683"/>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-2.06%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EE182"/>
                    </a:solidFill>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20.16%</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CEB84"/>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14.07%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EEB84"/>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0.23%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solidFill>
                      <a:srgbClr val="FEE382"/>
                    </a:solidFill>
                  </a:tcPr>
                </a:tc>
                <a:extLst>
                  <a:ext uri="{0D108BD9-81ED-4DB2-BD59-A6C34878D82A}">
                    <a16:rowId xmlns:a16="http://schemas.microsoft.com/office/drawing/2014/main" val="1681604933"/>
                  </a:ext>
                </a:extLst>
              </a:tr>
              <a:tr h="190500">
                <a:tc>
                  <a:txBody>
                    <a:bodyPr/>
                    <a:lstStyle/>
                    <a:p>
                      <a:pPr marL="0" marR="0" algn="ctr">
                        <a:lnSpc>
                          <a:spcPct val="107000"/>
                        </a:lnSpc>
                        <a:spcBef>
                          <a:spcPts val="0"/>
                        </a:spcBef>
                        <a:spcAft>
                          <a:spcPts val="0"/>
                        </a:spcAft>
                      </a:pPr>
                      <a:r>
                        <a:rPr lang="en-US" sz="1400"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2020</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139.20%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solidFill>
                      <a:srgbClr val="D2DE82"/>
                    </a:solidFill>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173.97%</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C6DB81"/>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7.00%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EE883"/>
                    </a:solidFill>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20.06%</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a:noFill/>
                    </a:lnB>
                    <a:solidFill>
                      <a:srgbClr val="FCEB84"/>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-6.93%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solidFill>
                      <a:srgbClr val="FEDE81"/>
                    </a:solidFill>
                  </a:tcPr>
                </a:tc>
                <a:extLst>
                  <a:ext uri="{0D108BD9-81ED-4DB2-BD59-A6C34878D82A}">
                    <a16:rowId xmlns:a16="http://schemas.microsoft.com/office/drawing/2014/main" val="477288209"/>
                  </a:ext>
                </a:extLst>
              </a:tr>
              <a:tr h="200025">
                <a:tc>
                  <a:txBody>
                    <a:bodyPr/>
                    <a:lstStyle/>
                    <a:p>
                      <a:pPr marL="0" marR="0" algn="ctr">
                        <a:lnSpc>
                          <a:spcPct val="107000"/>
                        </a:lnSpc>
                        <a:spcBef>
                          <a:spcPts val="0"/>
                        </a:spcBef>
                        <a:spcAft>
                          <a:spcPts val="0"/>
                        </a:spcAft>
                      </a:pPr>
                      <a:r>
                        <a:rPr lang="en-US" sz="1400" dirty="0">
                          <a:solidFill>
                            <a:schemeClr val="bg2"/>
                          </a:solidFill>
                          <a:effectLst/>
                          <a:latin typeface="Consolas" panose="020B0609020204030204" pitchFamily="49" charset="0"/>
                          <a:ea typeface="Times New Roman" panose="02020603050405020304" pitchFamily="18" charset="0"/>
                          <a:cs typeface="Calibri" panose="020F0502020204030204" pitchFamily="34" charset="0"/>
                        </a:rPr>
                        <a:t>2021</a:t>
                      </a:r>
                      <a:endParaRPr lang="en-US" sz="1200" dirty="0">
                        <a:solidFill>
                          <a:schemeClr val="bg2"/>
                        </a:solidFill>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189.54%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0D981"/>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379.39%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7DC67D"/>
                    </a:solidFill>
                  </a:tcPr>
                </a:tc>
                <a:tc>
                  <a:txBody>
                    <a:bodyPr/>
                    <a:lstStyle/>
                    <a:p>
                      <a:pPr marL="0" marR="0" algn="ctr">
                        <a:lnSpc>
                          <a:spcPct val="107000"/>
                        </a:lnSpc>
                        <a:spcBef>
                          <a:spcPts val="0"/>
                        </a:spcBef>
                        <a:spcAft>
                          <a:spcPts val="0"/>
                        </a:spcAft>
                      </a:pPr>
                      <a:r>
                        <a:rPr lang="en-US" sz="140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31.41%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8E984"/>
                    </a:solidFill>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-20.75%</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rgbClr val="FDD47F"/>
                    </a:solidFill>
                  </a:tcPr>
                </a:tc>
                <a:tc>
                  <a:txBody>
                    <a:bodyPr/>
                    <a:lstStyle/>
                    <a:p>
                      <a:pPr marL="0" marR="0" algn="ctr">
                        <a:lnSpc>
                          <a:spcPct val="107000"/>
                        </a:lnSpc>
                        <a:spcBef>
                          <a:spcPts val="0"/>
                        </a:spcBef>
                        <a:spcAft>
                          <a:spcPts val="0"/>
                        </a:spcAft>
                      </a:pPr>
                      <a:r>
                        <a:rPr lang="en-US" sz="1400" dirty="0">
                          <a:solidFill>
                            <a:srgbClr val="000000"/>
                          </a:solidFill>
                          <a:effectLst/>
                          <a:latin typeface="Consolas" panose="020B0609020204030204" pitchFamily="49" charset="0"/>
                          <a:ea typeface="Times New Roman" panose="02020603050405020304" pitchFamily="18" charset="0"/>
                          <a:cs typeface="Calibri" panose="020F0502020204030204" pitchFamily="34" charset="0"/>
                        </a:rPr>
                        <a:t>3.52%</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EE582"/>
                    </a:solidFill>
                  </a:tcPr>
                </a:tc>
                <a:extLst>
                  <a:ext uri="{0D108BD9-81ED-4DB2-BD59-A6C34878D82A}">
                    <a16:rowId xmlns:a16="http://schemas.microsoft.com/office/drawing/2014/main" val="220650315"/>
                  </a:ext>
                </a:extLst>
              </a:tr>
            </a:tbl>
          </a:graphicData>
        </a:graphic>
      </p:graphicFrame>
      <p:sp>
        <p:nvSpPr>
          <p:cNvPr id="2" name="Title 1">
            <a:extLst>
              <a:ext uri="{FF2B5EF4-FFF2-40B4-BE49-F238E27FC236}">
                <a16:creationId xmlns:a16="http://schemas.microsoft.com/office/drawing/2014/main" id="{D24C2FCB-EC6C-46F9-B827-CF796705263E}"/>
              </a:ext>
            </a:extLst>
          </p:cNvPr>
          <p:cNvSpPr>
            <a:spLocks noGrp="1"/>
          </p:cNvSpPr>
          <p:nvPr>
            <p:ph type="title"/>
          </p:nvPr>
        </p:nvSpPr>
        <p:spPr>
          <a:xfrm>
            <a:off x="1296006" y="244668"/>
            <a:ext cx="9591869" cy="1098939"/>
          </a:xfrm>
          <a:ln>
            <a:solidFill>
              <a:schemeClr val="bg1">
                <a:lumMod val="95000"/>
              </a:schemeClr>
            </a:solidFill>
          </a:ln>
        </p:spPr>
        <p:txBody>
          <a:bodyPr>
            <a:normAutofit/>
          </a:bodyPr>
          <a:lstStyle/>
          <a:p>
            <a:pPr algn="ctr"/>
            <a:r>
              <a:rPr lang="en-US" sz="3200" dirty="0">
                <a:solidFill>
                  <a:schemeClr val="bg2"/>
                </a:solidFill>
                <a:latin typeface="Sylfaen" panose="010A0502050306030303" pitchFamily="18" charset="0"/>
              </a:rPr>
              <a:t>3. Preliminary Analysis : Historical</a:t>
            </a:r>
          </a:p>
        </p:txBody>
      </p:sp>
    </p:spTree>
    <p:extLst>
      <p:ext uri="{BB962C8B-B14F-4D97-AF65-F5344CB8AC3E}">
        <p14:creationId xmlns:p14="http://schemas.microsoft.com/office/powerpoint/2010/main" val="2691624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4197E-944E-4422-8740-98F21AEFC60D}"/>
              </a:ext>
            </a:extLst>
          </p:cNvPr>
          <p:cNvSpPr>
            <a:spLocks noGrp="1"/>
          </p:cNvSpPr>
          <p:nvPr>
            <p:ph type="title"/>
          </p:nvPr>
        </p:nvSpPr>
        <p:spPr>
          <a:xfrm>
            <a:off x="372533" y="102637"/>
            <a:ext cx="11446933" cy="681135"/>
          </a:xfrm>
        </p:spPr>
        <p:txBody>
          <a:bodyPr>
            <a:normAutofit fontScale="90000"/>
          </a:bodyPr>
          <a:lstStyle/>
          <a:p>
            <a:pPr algn="ctr"/>
            <a:r>
              <a:rPr lang="en-US" dirty="0">
                <a:latin typeface="Sylfaen" panose="010A0502050306030303" pitchFamily="18" charset="0"/>
              </a:rPr>
              <a:t>3. Preliminary Analysis: Correlation</a:t>
            </a:r>
          </a:p>
        </p:txBody>
      </p:sp>
      <p:pic>
        <p:nvPicPr>
          <p:cNvPr id="4" name="Picture 3">
            <a:extLst>
              <a:ext uri="{FF2B5EF4-FFF2-40B4-BE49-F238E27FC236}">
                <a16:creationId xmlns:a16="http://schemas.microsoft.com/office/drawing/2014/main" id="{4A13E006-E157-4716-A494-40027BDCCD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484" y="1328375"/>
            <a:ext cx="6002515" cy="5324757"/>
          </a:xfrm>
          <a:prstGeom prst="rect">
            <a:avLst/>
          </a:prstGeom>
          <a:noFill/>
          <a:ln w="28575">
            <a:noFill/>
          </a:ln>
        </p:spPr>
      </p:pic>
      <p:pic>
        <p:nvPicPr>
          <p:cNvPr id="7" name="Picture 6">
            <a:extLst>
              <a:ext uri="{FF2B5EF4-FFF2-40B4-BE49-F238E27FC236}">
                <a16:creationId xmlns:a16="http://schemas.microsoft.com/office/drawing/2014/main" id="{5863500E-3F3C-49BD-8DB5-821703EB52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9485" y="1328376"/>
            <a:ext cx="6002515" cy="5324757"/>
          </a:xfrm>
          <a:prstGeom prst="rect">
            <a:avLst/>
          </a:prstGeom>
          <a:noFill/>
          <a:ln w="28575">
            <a:noFill/>
          </a:ln>
        </p:spPr>
      </p:pic>
      <p:sp>
        <p:nvSpPr>
          <p:cNvPr id="8" name="TextBox 7">
            <a:extLst>
              <a:ext uri="{FF2B5EF4-FFF2-40B4-BE49-F238E27FC236}">
                <a16:creationId xmlns:a16="http://schemas.microsoft.com/office/drawing/2014/main" id="{A2B7AE7C-EF9F-49FA-B474-9A0C4AEAD1EC}"/>
              </a:ext>
            </a:extLst>
          </p:cNvPr>
          <p:cNvSpPr txBox="1"/>
          <p:nvPr/>
        </p:nvSpPr>
        <p:spPr>
          <a:xfrm>
            <a:off x="2323323" y="878908"/>
            <a:ext cx="914400" cy="369332"/>
          </a:xfrm>
          <a:prstGeom prst="rect">
            <a:avLst/>
          </a:prstGeom>
          <a:noFill/>
        </p:spPr>
        <p:txBody>
          <a:bodyPr wrap="square" rtlCol="0">
            <a:spAutoFit/>
          </a:bodyPr>
          <a:lstStyle/>
          <a:p>
            <a:r>
              <a:rPr lang="en-US" dirty="0"/>
              <a:t>Weekly</a:t>
            </a:r>
          </a:p>
        </p:txBody>
      </p:sp>
      <p:sp>
        <p:nvSpPr>
          <p:cNvPr id="9" name="TextBox 8">
            <a:extLst>
              <a:ext uri="{FF2B5EF4-FFF2-40B4-BE49-F238E27FC236}">
                <a16:creationId xmlns:a16="http://schemas.microsoft.com/office/drawing/2014/main" id="{C75347EE-1919-4A5F-B270-A79C165FCD3C}"/>
              </a:ext>
            </a:extLst>
          </p:cNvPr>
          <p:cNvSpPr txBox="1"/>
          <p:nvPr/>
        </p:nvSpPr>
        <p:spPr>
          <a:xfrm>
            <a:off x="8542040" y="871408"/>
            <a:ext cx="1110433" cy="369332"/>
          </a:xfrm>
          <a:prstGeom prst="rect">
            <a:avLst/>
          </a:prstGeom>
          <a:noFill/>
        </p:spPr>
        <p:txBody>
          <a:bodyPr wrap="square" rtlCol="0">
            <a:spAutoFit/>
          </a:bodyPr>
          <a:lstStyle/>
          <a:p>
            <a:r>
              <a:rPr lang="en-US" dirty="0"/>
              <a:t>Monthly</a:t>
            </a:r>
          </a:p>
        </p:txBody>
      </p:sp>
    </p:spTree>
    <p:extLst>
      <p:ext uri="{BB962C8B-B14F-4D97-AF65-F5344CB8AC3E}">
        <p14:creationId xmlns:p14="http://schemas.microsoft.com/office/powerpoint/2010/main" val="3112972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4257</Words>
  <Application>Microsoft Office PowerPoint</Application>
  <PresentationFormat>Widescreen</PresentationFormat>
  <Paragraphs>719</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Consolas</vt:lpstr>
      <vt:lpstr>Sylfaen</vt:lpstr>
      <vt:lpstr>Times New Roman</vt:lpstr>
      <vt:lpstr>Tw Cen MT</vt:lpstr>
      <vt:lpstr>Office Theme</vt:lpstr>
      <vt:lpstr>Bitcoin/Ethereum are their role in diversified portfolio. Application with crypto-derivative market.</vt:lpstr>
      <vt:lpstr>Outline</vt:lpstr>
      <vt:lpstr>1. Objective of Research </vt:lpstr>
      <vt:lpstr>1. Objective of Research :Interaction </vt:lpstr>
      <vt:lpstr>1. Objective of Research : Hypothesis</vt:lpstr>
      <vt:lpstr>2. Definition  </vt:lpstr>
      <vt:lpstr>3. Preliminary Analysis: Data</vt:lpstr>
      <vt:lpstr>3. Preliminary Analysis : Historical</vt:lpstr>
      <vt:lpstr>3. Preliminary Analysis: Correlation</vt:lpstr>
      <vt:lpstr>4. Methodology</vt:lpstr>
      <vt:lpstr>5. Crypto return-Regression Analysis</vt:lpstr>
      <vt:lpstr>5. Crypto return-Regression: Fundamental Asset</vt:lpstr>
      <vt:lpstr>5. Crypto return-Regression: Stocks</vt:lpstr>
      <vt:lpstr>5. Crypto return-Regression: Alternative Asset</vt:lpstr>
      <vt:lpstr>5. Crypto return-Regression: Cryptos</vt:lpstr>
      <vt:lpstr>6. Crypto and Assets PCA</vt:lpstr>
      <vt:lpstr>6. Crypto and Assets PCA: Weekly Deleted Outliner</vt:lpstr>
      <vt:lpstr>6. Crypto and Assets PCA: Weekly Delete Outliner</vt:lpstr>
      <vt:lpstr>6. Crypto and Assets PCA: Monthly Deleted Outliner</vt:lpstr>
      <vt:lpstr>6. Crypto and Assets PCA: Monthly All Datapoint</vt:lpstr>
      <vt:lpstr>7. Analysis Summary</vt:lpstr>
      <vt:lpstr>8. Derivative Opportunity &amp; Market</vt:lpstr>
      <vt:lpstr>8. Derivative Opportunity &amp; Market :Future</vt:lpstr>
      <vt:lpstr>PowerPoint Presentation</vt:lpstr>
      <vt:lpstr>8. Derivative Opportunity &amp; Market</vt:lpstr>
      <vt:lpstr>8. Derivative Opportunity &amp; Market</vt:lpstr>
      <vt:lpstr>8. Derivative Opportunity &amp; Market</vt:lpstr>
      <vt:lpstr>9.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Bitcoin/Ethereum are their role in diversified portfolio. Application with crypto-derivative market.</dc:title>
  <dc:creator>thumthiti pinto</dc:creator>
  <cp:lastModifiedBy>thumthiti pinto</cp:lastModifiedBy>
  <cp:revision>22</cp:revision>
  <dcterms:created xsi:type="dcterms:W3CDTF">2021-04-28T20:36:17Z</dcterms:created>
  <dcterms:modified xsi:type="dcterms:W3CDTF">2021-04-29T21:54:03Z</dcterms:modified>
</cp:coreProperties>
</file>